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1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6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5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18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4029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0142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914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2222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702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939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996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040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092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8608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7835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045235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3279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186702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230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54056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634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73830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  <p:sldLayoutId id="214748369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alpha val="67000"/>
                <a:lumMod val="85000"/>
                <a:lumOff val="15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6500" y="1901857"/>
            <a:ext cx="7729980" cy="81306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Что такое персональные данные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872" y="6078020"/>
            <a:ext cx="6400800" cy="50189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Персональные данные в сети интернет</a:t>
            </a:r>
            <a:endParaRPr lang="ru-RU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97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alpha val="67000"/>
                <a:lumMod val="85000"/>
                <a:lumOff val="15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10770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Персональные данные – это информация, по которой тебя или твоих близких можно идентифицировать.</a:t>
            </a:r>
            <a:endParaRPr lang="ru-RU" sz="3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-65988" y="1725992"/>
            <a:ext cx="8210746" cy="4750853"/>
            <a:chOff x="-73488" y="1005178"/>
            <a:chExt cx="9144000" cy="5486400"/>
          </a:xfrm>
        </p:grpSpPr>
        <p:pic>
          <p:nvPicPr>
            <p:cNvPr id="13" name="Рисунок 12">
              <a:extLst>
                <a:ext uri="{FF2B5EF4-FFF2-40B4-BE49-F238E27FC236}">
                  <a16:creationId xmlns="" xmlns:a16="http://schemas.microsoft.com/office/drawing/2014/main" id="{84F8B1CE-55C6-4464-AD87-0DCA801DC8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3488" y="1005178"/>
              <a:ext cx="9144000" cy="5486400"/>
            </a:xfrm>
            <a:prstGeom prst="rect">
              <a:avLst/>
            </a:prstGeom>
          </p:spPr>
        </p:pic>
        <p:sp>
          <p:nvSpPr>
            <p:cNvPr id="14" name="Прямоугольник 13">
              <a:extLst>
                <a:ext uri="{FF2B5EF4-FFF2-40B4-BE49-F238E27FC236}">
                  <a16:creationId xmlns="" xmlns:a16="http://schemas.microsoft.com/office/drawing/2014/main" id="{09C13FB1-07B4-447C-AC42-70C8CB344794}"/>
                </a:ext>
              </a:extLst>
            </p:cNvPr>
            <p:cNvSpPr/>
            <p:nvPr/>
          </p:nvSpPr>
          <p:spPr>
            <a:xfrm>
              <a:off x="2098053" y="1910176"/>
              <a:ext cx="2013090" cy="3021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100" b="1" dirty="0" smtClean="0">
                  <a:solidFill>
                    <a:schemeClr val="bg1"/>
                  </a:solidFill>
                  <a:latin typeface="Arial Narrow" panose="020B0606020202030204" pitchFamily="34" charset="0"/>
                </a:rPr>
                <a:t>ФАМИЛИЯ ИМЯ ОТЧЕСТВО</a:t>
              </a:r>
              <a:endParaRPr lang="ru-RU" sz="1100" b="1" dirty="0">
                <a:solidFill>
                  <a:schemeClr val="bg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5" name="Прямоугольник 14">
              <a:extLst>
                <a:ext uri="{FF2B5EF4-FFF2-40B4-BE49-F238E27FC236}">
                  <a16:creationId xmlns="" xmlns:a16="http://schemas.microsoft.com/office/drawing/2014/main" id="{E125FC04-7430-4A92-A0B7-1364E48191FB}"/>
                </a:ext>
              </a:extLst>
            </p:cNvPr>
            <p:cNvSpPr/>
            <p:nvPr/>
          </p:nvSpPr>
          <p:spPr>
            <a:xfrm>
              <a:off x="2098053" y="5333689"/>
              <a:ext cx="2013090" cy="3021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100" b="1" dirty="0" smtClean="0">
                  <a:solidFill>
                    <a:schemeClr val="bg1"/>
                  </a:solidFill>
                  <a:latin typeface="Arial Narrow" panose="020B0606020202030204" pitchFamily="34" charset="0"/>
                </a:rPr>
                <a:t>ДАТА ТВОЕГО РОЖДЕНИЯ</a:t>
              </a:r>
              <a:endParaRPr lang="ru-RU" sz="1100" b="1" dirty="0">
                <a:solidFill>
                  <a:schemeClr val="bg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="" xmlns:a16="http://schemas.microsoft.com/office/drawing/2014/main" id="{5D56B64F-7E09-4DF0-96EB-0D0C2712368B}"/>
                </a:ext>
              </a:extLst>
            </p:cNvPr>
            <p:cNvSpPr/>
            <p:nvPr/>
          </p:nvSpPr>
          <p:spPr>
            <a:xfrm>
              <a:off x="2098053" y="3607301"/>
              <a:ext cx="201309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100" b="1" dirty="0">
                  <a:solidFill>
                    <a:schemeClr val="bg1"/>
                  </a:solidFill>
                  <a:latin typeface="Arial Narrow" panose="020B0606020202030204" pitchFamily="34" charset="0"/>
                </a:rPr>
                <a:t>СКОЛЬКО ТЕБЕ </a:t>
              </a:r>
              <a:r>
                <a:rPr lang="ru-RU" sz="1100" b="1" dirty="0" smtClean="0">
                  <a:solidFill>
                    <a:schemeClr val="bg1"/>
                  </a:solidFill>
                  <a:latin typeface="Arial Narrow" panose="020B0606020202030204" pitchFamily="34" charset="0"/>
                </a:rPr>
                <a:t>ЛЕТ</a:t>
              </a:r>
              <a:endParaRPr lang="ru-RU" sz="1100" b="1" dirty="0">
                <a:solidFill>
                  <a:schemeClr val="bg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="" xmlns:a16="http://schemas.microsoft.com/office/drawing/2014/main" id="{77A9D272-7ADB-4463-BCBF-8D09082C0E19}"/>
                </a:ext>
              </a:extLst>
            </p:cNvPr>
            <p:cNvSpPr/>
            <p:nvPr/>
          </p:nvSpPr>
          <p:spPr>
            <a:xfrm>
              <a:off x="5032860" y="1938537"/>
              <a:ext cx="2013090" cy="3021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100" b="1" dirty="0" smtClean="0">
                  <a:solidFill>
                    <a:schemeClr val="bg1"/>
                  </a:solidFill>
                  <a:latin typeface="Arial Narrow" panose="020B0606020202030204" pitchFamily="34" charset="0"/>
                </a:rPr>
                <a:t>ТВОЙ НОМЕР ТЕЛЕФОНА</a:t>
              </a:r>
              <a:endParaRPr lang="ru-RU" sz="1100" b="1" dirty="0">
                <a:solidFill>
                  <a:schemeClr val="bg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="" xmlns:a16="http://schemas.microsoft.com/office/drawing/2014/main" id="{B11E7E22-D5D4-45B1-816F-BAEC9F1895B8}"/>
                </a:ext>
              </a:extLst>
            </p:cNvPr>
            <p:cNvSpPr/>
            <p:nvPr/>
          </p:nvSpPr>
          <p:spPr>
            <a:xfrm>
              <a:off x="5032860" y="3607301"/>
              <a:ext cx="2289656" cy="4975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100" b="1" dirty="0" smtClean="0">
                  <a:solidFill>
                    <a:schemeClr val="bg1"/>
                  </a:solidFill>
                  <a:latin typeface="Arial Narrow" panose="020B0606020202030204" pitchFamily="34" charset="0"/>
                </a:rPr>
                <a:t>НОМЕР ШКОЛЫ И КЛАСС В КОТОРОМ ТЫ УЧИШЬСЯ</a:t>
              </a:r>
              <a:endParaRPr lang="ru-RU" sz="1100" b="1" dirty="0">
                <a:solidFill>
                  <a:schemeClr val="bg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="" xmlns:a16="http://schemas.microsoft.com/office/drawing/2014/main" id="{EEDAB2B4-BDB1-4EB8-AC64-36ED1A9F624B}"/>
                </a:ext>
              </a:extLst>
            </p:cNvPr>
            <p:cNvSpPr/>
            <p:nvPr/>
          </p:nvSpPr>
          <p:spPr>
            <a:xfrm>
              <a:off x="5032859" y="5333689"/>
              <a:ext cx="228965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100" b="1" dirty="0" smtClean="0">
                  <a:solidFill>
                    <a:schemeClr val="bg1"/>
                  </a:solidFill>
                  <a:latin typeface="Arial Narrow" panose="020B0606020202030204" pitchFamily="34" charset="0"/>
                </a:rPr>
                <a:t>АДРЕС</a:t>
              </a:r>
              <a:endParaRPr lang="ru-RU" sz="1100" b="1" dirty="0">
                <a:solidFill>
                  <a:schemeClr val="bg1"/>
                </a:solidFill>
                <a:latin typeface="Arial Narrow" panose="020B0606020202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83479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alpha val="67000"/>
                <a:lumMod val="85000"/>
                <a:lumOff val="15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414779"/>
            <a:ext cx="8534400" cy="6561056"/>
          </a:xfrm>
        </p:spPr>
        <p:txBody>
          <a:bodyPr/>
          <a:lstStyle/>
          <a:p>
            <a:pPr marL="0" indent="0">
              <a:buNone/>
            </a:pP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</a:rPr>
              <a:t>КАТЕГОРИИ ПЕРСОНАЛЬНЫХ ДАННЫХ: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СПЕЦИАЛЬНЫЕ ПЕРСОНАЛЬНЫЕ ДАННЫЕ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</a:rPr>
              <a:t>Расовая </a:t>
            </a:r>
            <a:r>
              <a:rPr lang="ru-RU" b="1" dirty="0">
                <a:solidFill>
                  <a:schemeClr val="tx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</a:rPr>
              <a:t>или национальная принадлежность, политические взгляды, религиозные или философские убеждения, состояние здоровья и пр</a:t>
            </a:r>
            <a:r>
              <a:rPr lang="ru-RU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</a:rPr>
              <a:t>.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ПЕРСОНАЛЬНЫЕ ДАННЫЕ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tx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</a:rPr>
              <a:t>Фамилия, имя, отчество, дата </a:t>
            </a:r>
            <a:r>
              <a:rPr lang="ru-RU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</a:rPr>
              <a:t>рождения, место </a:t>
            </a:r>
            <a:r>
              <a:rPr lang="ru-RU" b="1" dirty="0">
                <a:solidFill>
                  <a:schemeClr val="tx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</a:rPr>
              <a:t>рождения, место жительства, </a:t>
            </a:r>
            <a:r>
              <a:rPr lang="ru-RU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</a:rPr>
              <a:t>номер </a:t>
            </a:r>
            <a:r>
              <a:rPr lang="ru-RU" b="1" dirty="0">
                <a:solidFill>
                  <a:schemeClr val="tx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</a:rPr>
              <a:t>телефона, адрес электронной </a:t>
            </a:r>
            <a:r>
              <a:rPr lang="ru-RU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</a:rPr>
              <a:t>почты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БИОМЕТРИЧЕСКИЕ 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ПЕРСОНАЛЬНЫЕ 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ДАННЫЕ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tx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</a:rPr>
              <a:t>Отпечаток пальца, рисунок радужной </a:t>
            </a:r>
            <a:r>
              <a:rPr lang="ru-RU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</a:rPr>
              <a:t>оболочки </a:t>
            </a:r>
            <a:r>
              <a:rPr lang="ru-RU" b="1" dirty="0">
                <a:solidFill>
                  <a:schemeClr val="tx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</a:rPr>
              <a:t>глаза, код ДНК, </a:t>
            </a:r>
            <a:r>
              <a:rPr lang="ru-RU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</a:rPr>
              <a:t>слепок голоса </a:t>
            </a:r>
            <a:r>
              <a:rPr lang="ru-RU" b="1" dirty="0">
                <a:solidFill>
                  <a:schemeClr val="tx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</a:rPr>
              <a:t>и пр.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ОБЩЕДОСТУПНЫЕ (ОБЕЗЛИЧЕННЫЕ) 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ПЕРСОНАЛЬНЫЕ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ДАННЫЕ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</a:rPr>
              <a:t>Информация, которая в результате обезличивания таких данных не позволяет без использования дополнительных сведений определить, что они относятся к конкретному лицу.</a:t>
            </a:r>
          </a:p>
          <a:p>
            <a:pPr marL="0" indent="0">
              <a:buNone/>
            </a:pPr>
            <a:endParaRPr lang="ru-RU" b="1" dirty="0" smtClean="0">
              <a:solidFill>
                <a:schemeClr val="bg1"/>
              </a:solidFill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" name="Picture 2" descr="https://sun9-57.userapi.com/7kxFHBWmHoFG3xreDsCktw6F3Q6dutxNgXxYbA/MsFppwqK-o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1678" y="767864"/>
            <a:ext cx="1669053" cy="1109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lentachel.ru/netcat_files/Image/foto/2019/04/29/ee53/personal_nye_danny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5947" y="2106385"/>
            <a:ext cx="2329567" cy="88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hi-tech.news/uploads/posts/2019-02/1549909852_glavnaj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6968" y="3208811"/>
            <a:ext cx="2138546" cy="1069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www.garant.ru/files/5/0/504105/ask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6968" y="4510053"/>
            <a:ext cx="1150518" cy="1150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76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alpha val="67000"/>
                <a:lumMod val="85000"/>
                <a:lumOff val="15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2" y="197964"/>
            <a:ext cx="8001000" cy="140459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ГДЕ ИСПОЛЬЗУЮТСЯ ТВОИ ПЕРСОНАЛЬНЫЕ ДАННЫЕ:</a:t>
            </a:r>
            <a:endParaRPr lang="ru-RU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617710" y="1765686"/>
            <a:ext cx="5708275" cy="461017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Социальные сети: </a:t>
            </a:r>
            <a:r>
              <a:rPr lang="en-US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facebook</a:t>
            </a:r>
            <a:r>
              <a:rPr lang="en-US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, </a:t>
            </a:r>
            <a:r>
              <a:rPr lang="en-US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instagram</a:t>
            </a:r>
            <a:r>
              <a:rPr lang="en-US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, vk.com</a:t>
            </a: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, …</a:t>
            </a:r>
          </a:p>
          <a:p>
            <a:endParaRPr lang="en-US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Игровые аккаунты:</a:t>
            </a:r>
            <a:r>
              <a:rPr lang="en-US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steam, mail.ru, 4game, blizzard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</a:rPr>
              <a:t>, …</a:t>
            </a:r>
          </a:p>
          <a:p>
            <a:endParaRPr lang="en-US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Мессенджеры: </a:t>
            </a:r>
            <a:r>
              <a:rPr lang="en-US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viber</a:t>
            </a:r>
            <a:r>
              <a:rPr lang="en-US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, </a:t>
            </a:r>
            <a:r>
              <a:rPr lang="en-US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whatsApp</a:t>
            </a:r>
            <a:r>
              <a:rPr lang="en-US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, skype, telegram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</a:rPr>
              <a:t>, …</a:t>
            </a:r>
          </a:p>
          <a:p>
            <a:endParaRPr lang="en-US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r>
              <a:rPr lang="ru-RU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Видеосервисы</a:t>
            </a: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: </a:t>
            </a:r>
            <a:r>
              <a:rPr lang="en-US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TikTok</a:t>
            </a:r>
            <a:r>
              <a:rPr lang="en-US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, YouTube, </a:t>
            </a:r>
            <a:r>
              <a:rPr lang="en-US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Rutube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</a:rPr>
              <a:t>, …</a:t>
            </a:r>
          </a:p>
          <a:p>
            <a:endParaRPr lang="en-US" dirty="0" smtClean="0"/>
          </a:p>
          <a:p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4241497A-FCDB-45E8-8145-6B4AE5FC2046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6379935" y="1791153"/>
            <a:ext cx="1271213" cy="888132"/>
          </a:xfrm>
        </p:spPr>
      </p:pic>
      <p:pic>
        <p:nvPicPr>
          <p:cNvPr id="2050" name="Picture 2" descr="https://pc-consultant.ru/wp-content/uploads/2019/01/Samye-populyarnye-sistemy-dlya-mgnovennogo-obmena-soobshheniyami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6502" y="4189134"/>
            <a:ext cx="1174636" cy="745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un9-53.userapi.com/c855432/v855432001/18537d/N298tf-_L0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6502" y="2986017"/>
            <a:ext cx="1154647" cy="75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i.ytimg.com/vi/EN8mDkxRKPQ/maxresdefaul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481" y="5445193"/>
            <a:ext cx="1154647" cy="649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607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alpha val="67000"/>
                <a:lumMod val="85000"/>
                <a:lumOff val="15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5929" y="122279"/>
            <a:ext cx="8251970" cy="751101"/>
          </a:xfrm>
        </p:spPr>
        <p:txBody>
          <a:bodyPr/>
          <a:lstStyle/>
          <a:p>
            <a:r>
              <a:rPr lang="ru-RU" dirty="0" smtClean="0"/>
              <a:t>ЗАЩИТА ПЕРСОНАЛЬНЫХ ДАННЫХ</a:t>
            </a:r>
            <a:endParaRPr lang="ru-RU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7566" y="722823"/>
            <a:ext cx="9010947" cy="5317906"/>
            <a:chOff x="7566" y="722823"/>
            <a:chExt cx="9010947" cy="5317906"/>
          </a:xfrm>
        </p:grpSpPr>
        <p:pic>
          <p:nvPicPr>
            <p:cNvPr id="8" name="Рисунок 7">
              <a:extLst>
                <a:ext uri="{FF2B5EF4-FFF2-40B4-BE49-F238E27FC236}">
                  <a16:creationId xmlns="" xmlns:a16="http://schemas.microsoft.com/office/drawing/2014/main" id="{D0BBBAE9-4CD5-4650-AC5F-73227E9DFE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66" y="810315"/>
              <a:ext cx="8863718" cy="4898837"/>
            </a:xfrm>
            <a:prstGeom prst="rect">
              <a:avLst/>
            </a:prstGeom>
          </p:spPr>
        </p:pic>
        <p:sp>
          <p:nvSpPr>
            <p:cNvPr id="9" name="Прямоугольник 8">
              <a:extLst>
                <a:ext uri="{FF2B5EF4-FFF2-40B4-BE49-F238E27FC236}">
                  <a16:creationId xmlns="" xmlns:a16="http://schemas.microsoft.com/office/drawing/2014/main" id="{916EA591-A3F7-4E6E-AC72-76E622150420}"/>
                </a:ext>
              </a:extLst>
            </p:cNvPr>
            <p:cNvSpPr/>
            <p:nvPr/>
          </p:nvSpPr>
          <p:spPr>
            <a:xfrm>
              <a:off x="1729870" y="5002511"/>
              <a:ext cx="1745002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Не ставь геолокацию </a:t>
              </a:r>
              <a:b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</a:br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под своими постами</a:t>
              </a:r>
            </a:p>
          </p:txBody>
        </p:sp>
        <p:pic>
          <p:nvPicPr>
            <p:cNvPr id="10" name="Рисунок 9">
              <a:extLst>
                <a:ext uri="{FF2B5EF4-FFF2-40B4-BE49-F238E27FC236}">
                  <a16:creationId xmlns="" xmlns:a16="http://schemas.microsoft.com/office/drawing/2014/main" id="{AA7B2EDF-4BBA-4C6E-B54E-77FDE968F6D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18270" y="3366187"/>
              <a:ext cx="1242310" cy="1242310"/>
            </a:xfrm>
            <a:prstGeom prst="rect">
              <a:avLst/>
            </a:prstGeom>
          </p:spPr>
        </p:pic>
        <p:pic>
          <p:nvPicPr>
            <p:cNvPr id="11" name="Рисунок 10">
              <a:extLst>
                <a:ext uri="{FF2B5EF4-FFF2-40B4-BE49-F238E27FC236}">
                  <a16:creationId xmlns="" xmlns:a16="http://schemas.microsoft.com/office/drawing/2014/main" id="{53651072-CE2C-4BE8-B322-45B914BAC7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08146" y="3431922"/>
              <a:ext cx="1313288" cy="1313288"/>
            </a:xfrm>
            <a:prstGeom prst="rect">
              <a:avLst/>
            </a:prstGeom>
          </p:spPr>
        </p:pic>
        <p:pic>
          <p:nvPicPr>
            <p:cNvPr id="12" name="Рисунок 11">
              <a:extLst>
                <a:ext uri="{FF2B5EF4-FFF2-40B4-BE49-F238E27FC236}">
                  <a16:creationId xmlns="" xmlns:a16="http://schemas.microsoft.com/office/drawing/2014/main" id="{8EA0391D-6C5C-47BA-B884-3B1B30026EB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6437" y="3431922"/>
              <a:ext cx="1375189" cy="1375189"/>
            </a:xfrm>
            <a:prstGeom prst="rect">
              <a:avLst/>
            </a:prstGeom>
          </p:spPr>
        </p:pic>
        <p:pic>
          <p:nvPicPr>
            <p:cNvPr id="13" name="Рисунок 12">
              <a:extLst>
                <a:ext uri="{FF2B5EF4-FFF2-40B4-BE49-F238E27FC236}">
                  <a16:creationId xmlns="" xmlns:a16="http://schemas.microsoft.com/office/drawing/2014/main" id="{D84AE933-DC80-4EA1-8C96-29CED501B3A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29001" y="3277768"/>
              <a:ext cx="1419149" cy="1419149"/>
            </a:xfrm>
            <a:prstGeom prst="rect">
              <a:avLst/>
            </a:prstGeom>
          </p:spPr>
        </p:pic>
        <p:pic>
          <p:nvPicPr>
            <p:cNvPr id="14" name="Рисунок 13">
              <a:extLst>
                <a:ext uri="{FF2B5EF4-FFF2-40B4-BE49-F238E27FC236}">
                  <a16:creationId xmlns="" xmlns:a16="http://schemas.microsoft.com/office/drawing/2014/main" id="{E1205B2B-F1D9-4B1C-A2C9-7F4E7E963E1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170" y="3300422"/>
              <a:ext cx="1506689" cy="1506689"/>
            </a:xfrm>
            <a:prstGeom prst="rect">
              <a:avLst/>
            </a:prstGeom>
          </p:spPr>
        </p:pic>
        <p:pic>
          <p:nvPicPr>
            <p:cNvPr id="15" name="Рисунок 14">
              <a:extLst>
                <a:ext uri="{FF2B5EF4-FFF2-40B4-BE49-F238E27FC236}">
                  <a16:creationId xmlns="" xmlns:a16="http://schemas.microsoft.com/office/drawing/2014/main" id="{D7EA417A-B25D-4909-B0F7-3F84AAFEBD9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06714" y="1668755"/>
              <a:ext cx="1419149" cy="1419149"/>
            </a:xfrm>
            <a:prstGeom prst="rect">
              <a:avLst/>
            </a:prstGeom>
          </p:spPr>
        </p:pic>
        <p:pic>
          <p:nvPicPr>
            <p:cNvPr id="16" name="Рисунок 15">
              <a:extLst>
                <a:ext uri="{FF2B5EF4-FFF2-40B4-BE49-F238E27FC236}">
                  <a16:creationId xmlns="" xmlns:a16="http://schemas.microsoft.com/office/drawing/2014/main" id="{74829D8E-C097-4410-BE01-BC252A66C07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9064" y="1814282"/>
              <a:ext cx="1160679" cy="1160679"/>
            </a:xfrm>
            <a:prstGeom prst="rect">
              <a:avLst/>
            </a:prstGeom>
          </p:spPr>
        </p:pic>
        <p:pic>
          <p:nvPicPr>
            <p:cNvPr id="17" name="Рисунок 16">
              <a:extLst>
                <a:ext uri="{FF2B5EF4-FFF2-40B4-BE49-F238E27FC236}">
                  <a16:creationId xmlns="" xmlns:a16="http://schemas.microsoft.com/office/drawing/2014/main" id="{E6C1EA37-7DBE-4B23-8E36-262B33F05D2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644" y="1619996"/>
              <a:ext cx="1549252" cy="1549252"/>
            </a:xfrm>
            <a:prstGeom prst="rect">
              <a:avLst/>
            </a:prstGeom>
          </p:spPr>
        </p:pic>
        <p:sp>
          <p:nvSpPr>
            <p:cNvPr id="18" name="Прямоугольник 17">
              <a:extLst>
                <a:ext uri="{FF2B5EF4-FFF2-40B4-BE49-F238E27FC236}">
                  <a16:creationId xmlns="" xmlns:a16="http://schemas.microsoft.com/office/drawing/2014/main" id="{6432A96B-C245-40B4-825E-37091F20AE23}"/>
                </a:ext>
              </a:extLst>
            </p:cNvPr>
            <p:cNvSpPr/>
            <p:nvPr/>
          </p:nvSpPr>
          <p:spPr>
            <a:xfrm>
              <a:off x="250748" y="873663"/>
              <a:ext cx="1662002" cy="6924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Не выкладывай свои фотографии и видео </a:t>
              </a:r>
              <a:b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</a:br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в интернет</a:t>
              </a:r>
            </a:p>
          </p:txBody>
        </p:sp>
        <p:pic>
          <p:nvPicPr>
            <p:cNvPr id="19" name="Рисунок 18">
              <a:extLst>
                <a:ext uri="{FF2B5EF4-FFF2-40B4-BE49-F238E27FC236}">
                  <a16:creationId xmlns="" xmlns:a16="http://schemas.microsoft.com/office/drawing/2014/main" id="{58AD1946-0A7A-4FA4-B2B2-BC6CCF74E2C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13972" y="1541878"/>
              <a:ext cx="1455134" cy="1455134"/>
            </a:xfrm>
            <a:prstGeom prst="rect">
              <a:avLst/>
            </a:prstGeom>
          </p:spPr>
        </p:pic>
        <p:sp>
          <p:nvSpPr>
            <p:cNvPr id="20" name="Прямоугольник 19">
              <a:extLst>
                <a:ext uri="{FF2B5EF4-FFF2-40B4-BE49-F238E27FC236}">
                  <a16:creationId xmlns="" xmlns:a16="http://schemas.microsoft.com/office/drawing/2014/main" id="{48D0DAD5-5F9D-46B8-B88A-01F0DFB3DA2F}"/>
                </a:ext>
              </a:extLst>
            </p:cNvPr>
            <p:cNvSpPr/>
            <p:nvPr/>
          </p:nvSpPr>
          <p:spPr>
            <a:xfrm>
              <a:off x="1936454" y="841158"/>
              <a:ext cx="1713178" cy="6924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Не указывай </a:t>
              </a:r>
              <a:b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</a:br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в Сети, </a:t>
              </a:r>
              <a:b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</a:br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где ты живешь</a:t>
              </a:r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="" xmlns:a16="http://schemas.microsoft.com/office/drawing/2014/main" id="{DCACE9DE-6786-488E-82AC-8EDE8B1F93F4}"/>
                </a:ext>
              </a:extLst>
            </p:cNvPr>
            <p:cNvSpPr/>
            <p:nvPr/>
          </p:nvSpPr>
          <p:spPr>
            <a:xfrm>
              <a:off x="5171560" y="722823"/>
              <a:ext cx="1998359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Если тебе предлагает встретиться виртуальный друг – посоветуйся </a:t>
              </a:r>
              <a:b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</a:br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с родителями</a:t>
              </a:r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="" xmlns:a16="http://schemas.microsoft.com/office/drawing/2014/main" id="{CB710E65-BF6A-42C0-BEBF-9D9AEEC7241B}"/>
                </a:ext>
              </a:extLst>
            </p:cNvPr>
            <p:cNvSpPr/>
            <p:nvPr/>
          </p:nvSpPr>
          <p:spPr>
            <a:xfrm>
              <a:off x="7277717" y="837210"/>
              <a:ext cx="1740796" cy="6924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Ограничь доступ </a:t>
              </a:r>
              <a:b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</a:br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к своему профилю </a:t>
              </a:r>
              <a:b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</a:br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в социальной сети</a:t>
              </a:r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="" xmlns:a16="http://schemas.microsoft.com/office/drawing/2014/main" id="{372055DE-1A3F-4422-B1E9-9E3E9728A6D3}"/>
                </a:ext>
              </a:extLst>
            </p:cNvPr>
            <p:cNvSpPr/>
            <p:nvPr/>
          </p:nvSpPr>
          <p:spPr>
            <a:xfrm>
              <a:off x="3673336" y="841157"/>
              <a:ext cx="1745002" cy="6924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Не отправляй важную информацию о себе </a:t>
              </a:r>
            </a:p>
            <a:p>
              <a:pPr algn="ctr"/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в социальных сетях</a:t>
              </a:r>
            </a:p>
          </p:txBody>
        </p:sp>
        <p:pic>
          <p:nvPicPr>
            <p:cNvPr id="24" name="Рисунок 23">
              <a:extLst>
                <a:ext uri="{FF2B5EF4-FFF2-40B4-BE49-F238E27FC236}">
                  <a16:creationId xmlns="" xmlns:a16="http://schemas.microsoft.com/office/drawing/2014/main" id="{6028137E-F477-40BA-8CF5-877EBA97941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96959" y="1620618"/>
              <a:ext cx="1455134" cy="1455134"/>
            </a:xfrm>
            <a:prstGeom prst="rect">
              <a:avLst/>
            </a:prstGeom>
          </p:spPr>
        </p:pic>
        <p:sp>
          <p:nvSpPr>
            <p:cNvPr id="25" name="Прямоугольник 24">
              <a:extLst>
                <a:ext uri="{FF2B5EF4-FFF2-40B4-BE49-F238E27FC236}">
                  <a16:creationId xmlns="" xmlns:a16="http://schemas.microsoft.com/office/drawing/2014/main" id="{CAF1686E-0C2D-4D47-BD03-9DB5ECB51421}"/>
                </a:ext>
              </a:extLst>
            </p:cNvPr>
            <p:cNvSpPr/>
            <p:nvPr/>
          </p:nvSpPr>
          <p:spPr>
            <a:xfrm>
              <a:off x="46997" y="4948122"/>
              <a:ext cx="1911499" cy="10926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Хорошо, если </a:t>
              </a:r>
              <a:b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</a:br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у тебя есть вторая электронная почта </a:t>
              </a:r>
              <a:b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</a:br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для игр </a:t>
              </a:r>
              <a:b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</a:br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и развлечений</a:t>
              </a:r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="" xmlns:a16="http://schemas.microsoft.com/office/drawing/2014/main" id="{84979800-9046-4AC2-BC7F-E460271131F0}"/>
                </a:ext>
              </a:extLst>
            </p:cNvPr>
            <p:cNvSpPr/>
            <p:nvPr/>
          </p:nvSpPr>
          <p:spPr>
            <a:xfrm>
              <a:off x="3501239" y="4965647"/>
              <a:ext cx="1745002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Не скачивай приложения </a:t>
              </a:r>
              <a:b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</a:br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с непроверенных сайтов</a:t>
              </a:r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="" xmlns:a16="http://schemas.microsoft.com/office/drawing/2014/main" id="{CA16CCFA-F80A-4B0E-9695-CEDEBE144022}"/>
                </a:ext>
              </a:extLst>
            </p:cNvPr>
            <p:cNvSpPr/>
            <p:nvPr/>
          </p:nvSpPr>
          <p:spPr>
            <a:xfrm>
              <a:off x="5432856" y="4974051"/>
              <a:ext cx="1745002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Не </a:t>
              </a:r>
              <a:r>
                <a:rPr lang="ru-RU" sz="1300" b="1" dirty="0" smtClean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рассказывай о своих путешествиях</a:t>
              </a:r>
              <a:endParaRPr lang="ru-RU" sz="1300" b="1" dirty="0">
                <a:solidFill>
                  <a:schemeClr val="tx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28" name="Прямоугольник 27">
              <a:extLst>
                <a:ext uri="{FF2B5EF4-FFF2-40B4-BE49-F238E27FC236}">
                  <a16:creationId xmlns="" xmlns:a16="http://schemas.microsoft.com/office/drawing/2014/main" id="{25209E61-00CE-4922-B6D5-2FC19926A9F3}"/>
                </a:ext>
              </a:extLst>
            </p:cNvPr>
            <p:cNvSpPr/>
            <p:nvPr/>
          </p:nvSpPr>
          <p:spPr>
            <a:xfrm>
              <a:off x="7230592" y="4974051"/>
              <a:ext cx="1745002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Не знакомься </a:t>
              </a:r>
              <a:b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</a:br>
              <a:r>
                <a:rPr lang="ru-RU" sz="13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Arial Narrow" panose="020B0606020202030204" pitchFamily="34" charset="0"/>
                </a:rPr>
                <a:t>в интернете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431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alpha val="67000"/>
                <a:lumMod val="85000"/>
                <a:lumOff val="15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2748" y="2432289"/>
            <a:ext cx="8534400" cy="1507067"/>
          </a:xfrm>
        </p:spPr>
        <p:txBody>
          <a:bodyPr>
            <a:normAutofit/>
          </a:bodyPr>
          <a:lstStyle/>
          <a:p>
            <a:r>
              <a:rPr lang="ru-RU" sz="5000" dirty="0" smtClean="0"/>
              <a:t>Тест – проверка знаний</a:t>
            </a:r>
            <a:endParaRPr lang="ru-RU" sz="5000" dirty="0"/>
          </a:p>
        </p:txBody>
      </p:sp>
    </p:spTree>
    <p:extLst>
      <p:ext uri="{BB962C8B-B14F-4D97-AF65-F5344CB8AC3E}">
        <p14:creationId xmlns:p14="http://schemas.microsoft.com/office/powerpoint/2010/main" val="190442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alpha val="67000"/>
                <a:lumMod val="85000"/>
                <a:lumOff val="15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433806"/>
            <a:ext cx="8534400" cy="150706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Можешь ли ты контролировать размещение своих фотографий, если ты размещаешь их в социальных сетях?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2250650"/>
            <a:ext cx="8534400" cy="3615267"/>
          </a:xfrm>
        </p:spPr>
        <p:txBody>
          <a:bodyPr>
            <a:normAutofit/>
          </a:bodyPr>
          <a:lstStyle/>
          <a:p>
            <a:endParaRPr lang="ru-RU" sz="5000" dirty="0" smtClean="0"/>
          </a:p>
          <a:p>
            <a:r>
              <a:rPr lang="ru-RU" sz="6000" b="1" dirty="0" smtClean="0"/>
              <a:t>Да</a:t>
            </a:r>
          </a:p>
          <a:p>
            <a:r>
              <a:rPr lang="ru-RU" sz="6000" b="1" dirty="0" smtClean="0"/>
              <a:t>Нет</a:t>
            </a:r>
          </a:p>
          <a:p>
            <a:pPr marL="0" indent="0">
              <a:buNone/>
            </a:pPr>
            <a:endParaRPr lang="ru-RU" sz="5000" dirty="0"/>
          </a:p>
        </p:txBody>
      </p:sp>
      <p:pic>
        <p:nvPicPr>
          <p:cNvPr id="1026" name="Picture 2" descr="https://irinakaska.ru/wp-content/uploads/2021/01/b6276a35b40c5e42c8de6f3b4cd36913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412" y="2506187"/>
            <a:ext cx="3731376" cy="3530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392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alpha val="67000"/>
                <a:lumMod val="85000"/>
                <a:lumOff val="15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433806"/>
            <a:ext cx="8534400" cy="150706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Можешь ли ты контролировать размещение своих фотографий, если ты размещаешь их в социальных сетях?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2250650"/>
            <a:ext cx="8534400" cy="3615267"/>
          </a:xfrm>
        </p:spPr>
        <p:txBody>
          <a:bodyPr>
            <a:normAutofit/>
          </a:bodyPr>
          <a:lstStyle/>
          <a:p>
            <a:endParaRPr lang="ru-RU" sz="5000" dirty="0" smtClean="0"/>
          </a:p>
          <a:p>
            <a:r>
              <a:rPr lang="ru-RU" sz="6000" b="1" dirty="0" smtClean="0"/>
              <a:t>Да</a:t>
            </a:r>
          </a:p>
          <a:p>
            <a:r>
              <a:rPr lang="ru-RU" sz="60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Нет</a:t>
            </a:r>
          </a:p>
          <a:p>
            <a:pPr marL="0" indent="0">
              <a:buNone/>
            </a:pPr>
            <a:endParaRPr lang="ru-RU" sz="5000" dirty="0"/>
          </a:p>
        </p:txBody>
      </p:sp>
      <p:pic>
        <p:nvPicPr>
          <p:cNvPr id="1026" name="Picture 2" descr="https://irinakaska.ru/wp-content/uploads/2021/01/b6276a35b40c5e42c8de6f3b4cd36913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412" y="2506187"/>
            <a:ext cx="3731376" cy="3530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52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alpha val="67000"/>
                <a:lumMod val="85000"/>
                <a:lumOff val="15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615814"/>
            <a:ext cx="8534400" cy="150706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Друг устраивает вечеринку, приглашены все друзья. Правильно ли будет разместить дату, время и место на сайте (социальной сети)?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2250650"/>
            <a:ext cx="8534400" cy="3615267"/>
          </a:xfrm>
        </p:spPr>
        <p:txBody>
          <a:bodyPr>
            <a:normAutofit/>
          </a:bodyPr>
          <a:lstStyle/>
          <a:p>
            <a:endParaRPr lang="ru-RU" sz="5000" dirty="0" smtClean="0"/>
          </a:p>
          <a:p>
            <a:r>
              <a:rPr lang="ru-RU" sz="6000" b="1" dirty="0"/>
              <a:t>Да</a:t>
            </a:r>
          </a:p>
          <a:p>
            <a:r>
              <a:rPr lang="ru-RU" sz="6000" b="1" dirty="0"/>
              <a:t>Нет</a:t>
            </a:r>
          </a:p>
          <a:p>
            <a:pPr marL="0" indent="0">
              <a:buNone/>
            </a:pPr>
            <a:endParaRPr lang="ru-RU" sz="5000" dirty="0"/>
          </a:p>
        </p:txBody>
      </p:sp>
      <p:pic>
        <p:nvPicPr>
          <p:cNvPr id="2050" name="Picture 2" descr="https://top10a.ru/wp-content/uploads/2019/02/3-1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733" y="2837468"/>
            <a:ext cx="4097649" cy="271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036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alpha val="67000"/>
                <a:lumMod val="85000"/>
                <a:lumOff val="15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615814"/>
            <a:ext cx="8534400" cy="150706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Друг устраивает вечеринку, приглашены все друзья. Правильно ли будет разместить дату, время и место на сайте (социальной сети)?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2250650"/>
            <a:ext cx="8534400" cy="3615267"/>
          </a:xfrm>
        </p:spPr>
        <p:txBody>
          <a:bodyPr>
            <a:normAutofit/>
          </a:bodyPr>
          <a:lstStyle/>
          <a:p>
            <a:endParaRPr lang="ru-RU" sz="5000" dirty="0" smtClean="0"/>
          </a:p>
          <a:p>
            <a:r>
              <a:rPr lang="ru-RU" sz="6000" b="1" dirty="0"/>
              <a:t>Да</a:t>
            </a:r>
          </a:p>
          <a:p>
            <a:r>
              <a:rPr lang="ru-RU" sz="60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Нет</a:t>
            </a:r>
          </a:p>
          <a:p>
            <a:pPr marL="0" indent="0">
              <a:buNone/>
            </a:pPr>
            <a:endParaRPr lang="ru-RU" sz="5000" dirty="0"/>
          </a:p>
        </p:txBody>
      </p:sp>
      <p:pic>
        <p:nvPicPr>
          <p:cNvPr id="2050" name="Picture 2" descr="https://top10a.ru/wp-content/uploads/2019/02/3-1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733" y="2837468"/>
            <a:ext cx="4097649" cy="271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7652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alpha val="67000"/>
                <a:lumMod val="85000"/>
                <a:lumOff val="15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2554" y="283459"/>
            <a:ext cx="8534400" cy="150706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Правильно ли будет предоставлять доступ к твоему аккаунту лучшему другу?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2250650"/>
            <a:ext cx="8534400" cy="3615267"/>
          </a:xfrm>
        </p:spPr>
        <p:txBody>
          <a:bodyPr>
            <a:normAutofit/>
          </a:bodyPr>
          <a:lstStyle/>
          <a:p>
            <a:endParaRPr lang="ru-RU" sz="5000" dirty="0" smtClean="0"/>
          </a:p>
          <a:p>
            <a:r>
              <a:rPr lang="ru-RU" sz="6000" b="1" dirty="0"/>
              <a:t>Да</a:t>
            </a:r>
          </a:p>
          <a:p>
            <a:r>
              <a:rPr lang="ru-RU" sz="6000" b="1" dirty="0"/>
              <a:t>Нет</a:t>
            </a:r>
          </a:p>
          <a:p>
            <a:pPr marL="0" indent="0">
              <a:buNone/>
            </a:pPr>
            <a:endParaRPr lang="ru-RU" sz="5000" dirty="0"/>
          </a:p>
        </p:txBody>
      </p:sp>
      <p:sp>
        <p:nvSpPr>
          <p:cNvPr id="4" name="AutoShape 2" descr="https://c8.alamy.com/comp/DK7TER/security-concept-locks-on-digital-background-DK7TER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c8.alamy.com/comp/DK7TER/security-concept-locks-on-digital-background-DK7TER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2" name="Picture 6" descr="https://4esnok.by/wp-content/uploads/2017/12/Rossiya-Resstr-razreshennyh-sajtov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446" y="2495768"/>
            <a:ext cx="4166707" cy="3125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328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alpha val="67000"/>
                <a:lumMod val="85000"/>
                <a:lumOff val="15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2554" y="283459"/>
            <a:ext cx="8534400" cy="150706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Правильно ли будет предоставлять доступ к твоему аккаунту лучшему другу?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2250650"/>
            <a:ext cx="8534400" cy="3615267"/>
          </a:xfrm>
        </p:spPr>
        <p:txBody>
          <a:bodyPr>
            <a:normAutofit/>
          </a:bodyPr>
          <a:lstStyle/>
          <a:p>
            <a:endParaRPr lang="ru-RU" sz="5000" dirty="0" smtClean="0"/>
          </a:p>
          <a:p>
            <a:r>
              <a:rPr lang="ru-RU" sz="6000" b="1" dirty="0"/>
              <a:t>Да</a:t>
            </a:r>
          </a:p>
          <a:p>
            <a:r>
              <a:rPr lang="ru-RU" sz="60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Нет</a:t>
            </a:r>
          </a:p>
          <a:p>
            <a:pPr marL="0" indent="0">
              <a:buNone/>
            </a:pPr>
            <a:endParaRPr lang="ru-RU" sz="5000" dirty="0"/>
          </a:p>
        </p:txBody>
      </p:sp>
      <p:sp>
        <p:nvSpPr>
          <p:cNvPr id="4" name="AutoShape 2" descr="https://c8.alamy.com/comp/DK7TER/security-concept-locks-on-digital-background-DK7TER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c8.alamy.com/comp/DK7TER/security-concept-locks-on-digital-background-DK7TER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2" name="Picture 6" descr="https://4esnok.by/wp-content/uploads/2017/12/Rossiya-Resstr-razreshennyh-sajtov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446" y="2495768"/>
            <a:ext cx="4166707" cy="3125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958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alpha val="67000"/>
                <a:lumMod val="85000"/>
                <a:lumOff val="15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2554" y="283459"/>
            <a:ext cx="8534400" cy="1507067"/>
          </a:xfrm>
        </p:spPr>
        <p:txBody>
          <a:bodyPr>
            <a:normAutofit/>
          </a:bodyPr>
          <a:lstStyle/>
          <a:p>
            <a:r>
              <a:rPr lang="ru-RU" dirty="0" smtClean="0"/>
              <a:t>Будут последствия если ты отметишь друга на фото?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2250650"/>
            <a:ext cx="8534400" cy="3615267"/>
          </a:xfrm>
        </p:spPr>
        <p:txBody>
          <a:bodyPr>
            <a:normAutofit/>
          </a:bodyPr>
          <a:lstStyle/>
          <a:p>
            <a:endParaRPr lang="ru-RU" sz="5000" dirty="0" smtClean="0"/>
          </a:p>
          <a:p>
            <a:r>
              <a:rPr lang="ru-RU" sz="6000" b="1" dirty="0"/>
              <a:t>Да</a:t>
            </a:r>
          </a:p>
          <a:p>
            <a:r>
              <a:rPr lang="ru-RU" sz="6000" b="1" dirty="0"/>
              <a:t>Нет</a:t>
            </a:r>
          </a:p>
          <a:p>
            <a:pPr marL="0" indent="0">
              <a:buNone/>
            </a:pPr>
            <a:endParaRPr lang="ru-RU" sz="5000" dirty="0"/>
          </a:p>
        </p:txBody>
      </p:sp>
      <p:sp>
        <p:nvSpPr>
          <p:cNvPr id="4" name="AutoShape 2" descr="https://c8.alamy.com/comp/DK7TER/security-concept-locks-on-digital-background-DK7TER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c8.alamy.com/comp/DK7TER/security-concept-locks-on-digital-background-DK7TER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46" name="Picture 2" descr="http://journal-gorproekt.ru/upload/medialibrary/2f9/2f960b359548c9f8082838b00e89611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757" y="2572351"/>
            <a:ext cx="4812378" cy="281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7451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alpha val="67000"/>
                <a:lumMod val="85000"/>
                <a:lumOff val="15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2554" y="283459"/>
            <a:ext cx="8534400" cy="1507067"/>
          </a:xfrm>
        </p:spPr>
        <p:txBody>
          <a:bodyPr>
            <a:normAutofit/>
          </a:bodyPr>
          <a:lstStyle/>
          <a:p>
            <a:r>
              <a:rPr lang="ru-RU" dirty="0" smtClean="0"/>
              <a:t>Будут последствия если ты отметишь друга на фото?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2250650"/>
            <a:ext cx="8534400" cy="3615267"/>
          </a:xfrm>
        </p:spPr>
        <p:txBody>
          <a:bodyPr>
            <a:normAutofit/>
          </a:bodyPr>
          <a:lstStyle/>
          <a:p>
            <a:endParaRPr lang="ru-RU" sz="5000" dirty="0" smtClean="0"/>
          </a:p>
          <a:p>
            <a:r>
              <a:rPr lang="ru-RU" sz="6000" b="1" dirty="0"/>
              <a:t>Да</a:t>
            </a:r>
          </a:p>
          <a:p>
            <a:r>
              <a:rPr lang="ru-RU" sz="60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Нет</a:t>
            </a:r>
          </a:p>
          <a:p>
            <a:pPr marL="0" indent="0">
              <a:buNone/>
            </a:pPr>
            <a:endParaRPr lang="ru-RU" sz="5000" dirty="0"/>
          </a:p>
        </p:txBody>
      </p:sp>
      <p:sp>
        <p:nvSpPr>
          <p:cNvPr id="4" name="AutoShape 2" descr="https://c8.alamy.com/comp/DK7TER/security-concept-locks-on-digital-background-DK7TER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c8.alamy.com/comp/DK7TER/security-concept-locks-on-digital-background-DK7TER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46" name="Picture 2" descr="http://journal-gorproekt.ru/upload/medialibrary/2f9/2f960b359548c9f8082838b00e89611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757" y="2572351"/>
            <a:ext cx="4812378" cy="281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271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alpha val="67000"/>
                <a:lumMod val="85000"/>
                <a:lumOff val="15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7480" y="1277205"/>
            <a:ext cx="8534400" cy="2915416"/>
          </a:xfrm>
        </p:spPr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4794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3282</TotalTime>
  <Words>358</Words>
  <Application>Microsoft Office PowerPoint</Application>
  <PresentationFormat>Произвольный</PresentationFormat>
  <Paragraphs>73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Сектор</vt:lpstr>
      <vt:lpstr>Что такое персональные данные</vt:lpstr>
      <vt:lpstr>Презентация PowerPoint</vt:lpstr>
      <vt:lpstr>Презентация PowerPoint</vt:lpstr>
      <vt:lpstr>ГДЕ ИСПОЛЬЗУЮТСЯ ТВОИ ПЕРСОНАЛЬНЫЕ ДАННЫЕ:</vt:lpstr>
      <vt:lpstr>ЗАЩИТА ПЕРСОНАЛЬНЫХ ДАННЫХ</vt:lpstr>
      <vt:lpstr>Тест – проверка знаний</vt:lpstr>
      <vt:lpstr>Можешь ли ты контролировать размещение своих фотографий, если ты размещаешь их в социальных сетях?</vt:lpstr>
      <vt:lpstr>Можешь ли ты контролировать размещение своих фотографий, если ты размещаешь их в социальных сетях?</vt:lpstr>
      <vt:lpstr>Друг устраивает вечеринку, приглашены все друзья. Правильно ли будет разместить дату, время и место на сайте (социальной сети)? </vt:lpstr>
      <vt:lpstr>Друг устраивает вечеринку, приглашены все друзья. Правильно ли будет разместить дату, время и место на сайте (социальной сети)? </vt:lpstr>
      <vt:lpstr>Правильно ли будет предоставлять доступ к твоему аккаунту лучшему другу?</vt:lpstr>
      <vt:lpstr>Правильно ли будет предоставлять доступ к твоему аккаунту лучшему другу?</vt:lpstr>
      <vt:lpstr>Будут последствия если ты отметишь друга на фото?</vt:lpstr>
      <vt:lpstr>Будут последствия если ты отметишь друга на фото?</vt:lpstr>
      <vt:lpstr>СПАСИБО ЗА ВНИМАНИЕ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кроссворд</dc:title>
  <dc:creator>КожеРаевы</dc:creator>
  <cp:lastModifiedBy>User</cp:lastModifiedBy>
  <cp:revision>20</cp:revision>
  <dcterms:created xsi:type="dcterms:W3CDTF">2021-03-08T15:27:56Z</dcterms:created>
  <dcterms:modified xsi:type="dcterms:W3CDTF">2021-12-13T10:03:44Z</dcterms:modified>
</cp:coreProperties>
</file>