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1" r:id="rId1"/>
  </p:sldMasterIdLst>
  <p:notesMasterIdLst>
    <p:notesMasterId r:id="rId36"/>
  </p:notesMasterIdLst>
  <p:sldIdLst>
    <p:sldId id="256" r:id="rId2"/>
    <p:sldId id="257" r:id="rId3"/>
    <p:sldId id="258" r:id="rId4"/>
    <p:sldId id="259" r:id="rId5"/>
    <p:sldId id="291" r:id="rId6"/>
    <p:sldId id="292" r:id="rId7"/>
    <p:sldId id="260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18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308" r:id="rId25"/>
    <p:sldId id="309" r:id="rId26"/>
    <p:sldId id="310" r:id="rId27"/>
    <p:sldId id="311" r:id="rId28"/>
    <p:sldId id="312" r:id="rId29"/>
    <p:sldId id="313" r:id="rId30"/>
    <p:sldId id="314" r:id="rId31"/>
    <p:sldId id="315" r:id="rId32"/>
    <p:sldId id="316" r:id="rId33"/>
    <p:sldId id="317" r:id="rId34"/>
    <p:sldId id="319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1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-384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8924E9-A802-4901-9186-0C8CCE2030AC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22B607-1817-44EE-8F7B-27B4BE780C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5230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74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3FC828B-457A-40C8-94C8-494D38C41D2E}" type="slidenum">
              <a:rPr lang="ru-RU" alt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3C576-F50C-4F52-8E0B-BA7878316F0F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83391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2B607-1817-44EE-8F7B-27B4BE780C3B}" type="slidenum">
              <a:rPr lang="ru-RU" smtClean="0"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5552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4029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0142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9914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2222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5702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939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996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040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6092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8608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07835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045235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3279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186702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230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54056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36344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6402E-63D9-4AA3-9102-2E9A35380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415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1000">
              <a:schemeClr val="bg2">
                <a:tint val="97000"/>
                <a:hueMod val="92000"/>
                <a:satMod val="169000"/>
                <a:lumMod val="164000"/>
                <a:alpha val="72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73830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  <p:sldLayoutId id="2147483698" r:id="rId17"/>
    <p:sldLayoutId id="2147483699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emf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13" Type="http://schemas.openxmlformats.org/officeDocument/2006/relationships/image" Target="../media/image20.emf"/><Relationship Id="rId18" Type="http://schemas.openxmlformats.org/officeDocument/2006/relationships/image" Target="../media/image25.emf"/><Relationship Id="rId26" Type="http://schemas.openxmlformats.org/officeDocument/2006/relationships/image" Target="../media/image33.emf"/><Relationship Id="rId3" Type="http://schemas.openxmlformats.org/officeDocument/2006/relationships/audio" Target="../media/audio1.wav"/><Relationship Id="rId21" Type="http://schemas.openxmlformats.org/officeDocument/2006/relationships/image" Target="../media/image28.emf"/><Relationship Id="rId7" Type="http://schemas.openxmlformats.org/officeDocument/2006/relationships/image" Target="../media/image14.emf"/><Relationship Id="rId12" Type="http://schemas.openxmlformats.org/officeDocument/2006/relationships/image" Target="../media/image19.emf"/><Relationship Id="rId17" Type="http://schemas.openxmlformats.org/officeDocument/2006/relationships/image" Target="../media/image24.emf"/><Relationship Id="rId25" Type="http://schemas.openxmlformats.org/officeDocument/2006/relationships/image" Target="../media/image32.em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3.emf"/><Relationship Id="rId20" Type="http://schemas.openxmlformats.org/officeDocument/2006/relationships/image" Target="../media/image2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emf"/><Relationship Id="rId11" Type="http://schemas.openxmlformats.org/officeDocument/2006/relationships/image" Target="../media/image18.emf"/><Relationship Id="rId24" Type="http://schemas.openxmlformats.org/officeDocument/2006/relationships/image" Target="../media/image31.emf"/><Relationship Id="rId5" Type="http://schemas.openxmlformats.org/officeDocument/2006/relationships/image" Target="../media/image12.jpeg"/><Relationship Id="rId15" Type="http://schemas.openxmlformats.org/officeDocument/2006/relationships/image" Target="../media/image22.emf"/><Relationship Id="rId23" Type="http://schemas.openxmlformats.org/officeDocument/2006/relationships/image" Target="../media/image30.emf"/><Relationship Id="rId10" Type="http://schemas.openxmlformats.org/officeDocument/2006/relationships/image" Target="../media/image17.emf"/><Relationship Id="rId19" Type="http://schemas.openxmlformats.org/officeDocument/2006/relationships/image" Target="../media/image26.emf"/><Relationship Id="rId4" Type="http://schemas.openxmlformats.org/officeDocument/2006/relationships/image" Target="../media/image11.emf"/><Relationship Id="rId9" Type="http://schemas.openxmlformats.org/officeDocument/2006/relationships/image" Target="../media/image16.emf"/><Relationship Id="rId14" Type="http://schemas.openxmlformats.org/officeDocument/2006/relationships/image" Target="../media/image21.emf"/><Relationship Id="rId22" Type="http://schemas.openxmlformats.org/officeDocument/2006/relationships/image" Target="../media/image2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3.emf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0" Type="http://schemas.openxmlformats.org/officeDocument/2006/relationships/image" Target="../media/image45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tionary.org/wiki/%D1%81%D0%BE%D0%B4%D0%B5%D1%80%D0%B6%D0%B8%D0%BC%D0%BE%D0%B5" TargetMode="Externa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tionary.org/wiki/%D1%81%D0%BE%D0%B4%D0%B5%D1%80%D0%B6%D0%B8%D0%BC%D0%BE%D0%B5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6500" y="1901857"/>
            <a:ext cx="7729980" cy="81306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Что такое персональные данные?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872" y="6078020"/>
            <a:ext cx="6400800" cy="50189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Персональные данные в сети интернет</a:t>
            </a:r>
            <a:endParaRPr lang="ru-RU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669" y="2714920"/>
            <a:ext cx="4764931" cy="3118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97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251996" y="643449"/>
            <a:ext cx="8534400" cy="10770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000" dirty="0" smtClean="0"/>
              <a:t>Персональные данные – это информация, по которой тебя или твоих близких можно идентифицировать.</a:t>
            </a:r>
            <a:endParaRPr lang="ru-RU" sz="3000" dirty="0"/>
          </a:p>
        </p:txBody>
      </p:sp>
      <p:grpSp>
        <p:nvGrpSpPr>
          <p:cNvPr id="12" name="Группа 11"/>
          <p:cNvGrpSpPr/>
          <p:nvPr/>
        </p:nvGrpSpPr>
        <p:grpSpPr>
          <a:xfrm>
            <a:off x="-65988" y="1725992"/>
            <a:ext cx="7780022" cy="4750853"/>
            <a:chOff x="-73488" y="1005178"/>
            <a:chExt cx="9144000" cy="5486400"/>
          </a:xfrm>
        </p:grpSpPr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xmlns="" id="{84F8B1CE-55C6-4464-AD87-0DCA801DC8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3488" y="1005178"/>
              <a:ext cx="9144000" cy="5486400"/>
            </a:xfrm>
            <a:prstGeom prst="rect">
              <a:avLst/>
            </a:prstGeom>
          </p:spPr>
        </p:pic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xmlns="" id="{09C13FB1-07B4-447C-AC42-70C8CB344794}"/>
                </a:ext>
              </a:extLst>
            </p:cNvPr>
            <p:cNvSpPr/>
            <p:nvPr/>
          </p:nvSpPr>
          <p:spPr>
            <a:xfrm>
              <a:off x="2098053" y="1910176"/>
              <a:ext cx="2013090" cy="3021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100" b="1" dirty="0" smtClean="0">
                  <a:solidFill>
                    <a:schemeClr val="bg1"/>
                  </a:solidFill>
                  <a:latin typeface="Arial Narrow" panose="020B0606020202030204" pitchFamily="34" charset="0"/>
                </a:rPr>
                <a:t>ФАМИЛИЯ ИМЯ ОТЧЕСТВО</a:t>
              </a:r>
              <a:endParaRPr lang="ru-RU" sz="1100" b="1" dirty="0">
                <a:solidFill>
                  <a:schemeClr val="bg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xmlns="" id="{E125FC04-7430-4A92-A0B7-1364E48191FB}"/>
                </a:ext>
              </a:extLst>
            </p:cNvPr>
            <p:cNvSpPr/>
            <p:nvPr/>
          </p:nvSpPr>
          <p:spPr>
            <a:xfrm>
              <a:off x="2098053" y="5333689"/>
              <a:ext cx="2013090" cy="3021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100" b="1" dirty="0" smtClean="0">
                  <a:solidFill>
                    <a:schemeClr val="bg1"/>
                  </a:solidFill>
                  <a:latin typeface="Arial Narrow" panose="020B0606020202030204" pitchFamily="34" charset="0"/>
                </a:rPr>
                <a:t>ДАТА ТВОЕГО РОЖДЕНИЯ</a:t>
              </a:r>
              <a:endParaRPr lang="ru-RU" sz="1100" b="1" dirty="0">
                <a:solidFill>
                  <a:schemeClr val="bg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xmlns="" id="{5D56B64F-7E09-4DF0-96EB-0D0C2712368B}"/>
                </a:ext>
              </a:extLst>
            </p:cNvPr>
            <p:cNvSpPr/>
            <p:nvPr/>
          </p:nvSpPr>
          <p:spPr>
            <a:xfrm>
              <a:off x="2098053" y="3607301"/>
              <a:ext cx="201309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100" b="1" dirty="0">
                  <a:solidFill>
                    <a:schemeClr val="bg1"/>
                  </a:solidFill>
                  <a:latin typeface="Arial Narrow" panose="020B0606020202030204" pitchFamily="34" charset="0"/>
                </a:rPr>
                <a:t>СКОЛЬКО ТЕБЕ </a:t>
              </a:r>
              <a:r>
                <a:rPr lang="ru-RU" sz="1100" b="1" dirty="0" smtClean="0">
                  <a:solidFill>
                    <a:schemeClr val="bg1"/>
                  </a:solidFill>
                  <a:latin typeface="Arial Narrow" panose="020B0606020202030204" pitchFamily="34" charset="0"/>
                </a:rPr>
                <a:t>ЛЕТ</a:t>
              </a:r>
              <a:endParaRPr lang="ru-RU" sz="1100" b="1" dirty="0">
                <a:solidFill>
                  <a:schemeClr val="bg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77A9D272-7ADB-4463-BCBF-8D09082C0E19}"/>
                </a:ext>
              </a:extLst>
            </p:cNvPr>
            <p:cNvSpPr/>
            <p:nvPr/>
          </p:nvSpPr>
          <p:spPr>
            <a:xfrm>
              <a:off x="5032860" y="1938537"/>
              <a:ext cx="2013090" cy="3021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100" b="1" dirty="0" smtClean="0">
                  <a:solidFill>
                    <a:schemeClr val="bg1"/>
                  </a:solidFill>
                  <a:latin typeface="Arial Narrow" panose="020B0606020202030204" pitchFamily="34" charset="0"/>
                </a:rPr>
                <a:t>ТВОЙ НОМЕР ТЕЛЕФОНА</a:t>
              </a:r>
              <a:endParaRPr lang="ru-RU" sz="1100" b="1" dirty="0">
                <a:solidFill>
                  <a:schemeClr val="bg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B11E7E22-D5D4-45B1-816F-BAEC9F1895B8}"/>
                </a:ext>
              </a:extLst>
            </p:cNvPr>
            <p:cNvSpPr/>
            <p:nvPr/>
          </p:nvSpPr>
          <p:spPr>
            <a:xfrm>
              <a:off x="5032860" y="3607301"/>
              <a:ext cx="2289656" cy="4975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100" b="1" dirty="0" smtClean="0">
                  <a:solidFill>
                    <a:schemeClr val="bg1"/>
                  </a:solidFill>
                  <a:latin typeface="Arial Narrow" panose="020B0606020202030204" pitchFamily="34" charset="0"/>
                </a:rPr>
                <a:t>НОМЕР ШКОЛЫ И КЛАСС, В КОТОРОМ ТЫ УЧИШЬСЯ</a:t>
              </a:r>
              <a:endParaRPr lang="ru-RU" sz="1100" b="1" dirty="0">
                <a:solidFill>
                  <a:schemeClr val="bg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EEDAB2B4-BDB1-4EB8-AC64-36ED1A9F624B}"/>
                </a:ext>
              </a:extLst>
            </p:cNvPr>
            <p:cNvSpPr/>
            <p:nvPr/>
          </p:nvSpPr>
          <p:spPr>
            <a:xfrm>
              <a:off x="5032859" y="5333689"/>
              <a:ext cx="228965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100" b="1" dirty="0" smtClean="0">
                  <a:solidFill>
                    <a:schemeClr val="bg1"/>
                  </a:solidFill>
                  <a:latin typeface="Arial Narrow" panose="020B0606020202030204" pitchFamily="34" charset="0"/>
                </a:rPr>
                <a:t>АДРЕС</a:t>
              </a:r>
              <a:endParaRPr lang="ru-RU" sz="1100" b="1" dirty="0">
                <a:solidFill>
                  <a:schemeClr val="bg1"/>
                </a:solidFill>
                <a:latin typeface="Arial Narrow" panose="020B0606020202030204" pitchFamily="34" charset="0"/>
              </a:endParaRPr>
            </a:p>
          </p:txBody>
        </p:sp>
      </p:grpSp>
      <p:pic>
        <p:nvPicPr>
          <p:cNvPr id="20" name="Рисунок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0916" y="692679"/>
            <a:ext cx="2330450" cy="587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3479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253" y="228648"/>
            <a:ext cx="8534400" cy="65610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</a:rPr>
              <a:t>КАТЕГОРИИ ПЕРСОНАЛЬНЫХ ДАННЫХ:</a:t>
            </a:r>
          </a:p>
          <a:p>
            <a:pPr marL="0" indent="0">
              <a:buNone/>
            </a:pP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ПЕРСОНАЛЬНЫЕ ДАННЫЕ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Фамилия, имя, отчество, дата рождения, место рождения, место жительства, номер телефона, адрес электронной почты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СПЕЦИАЛЬНЫЕ ПЕРСОНАЛЬНЫЕ ДАННЫЕ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Расовая </a:t>
            </a:r>
            <a:r>
              <a:rPr lang="ru-RU" dirty="0">
                <a:solidFill>
                  <a:schemeClr val="tx1"/>
                </a:solidFill>
              </a:rPr>
              <a:t>или национальная принадлежность, политические взгляды, религиозные или философские убеждения, состояние здоровья и пр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БИОМЕТРИЧЕСКИЕ 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ПЕРСОНАЛЬНЫЕ 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ДАННЫЕ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Отпечаток пальца, рисунок радужной </a:t>
            </a:r>
            <a:r>
              <a:rPr lang="ru-RU" dirty="0" smtClean="0">
                <a:solidFill>
                  <a:schemeClr val="tx1"/>
                </a:solidFill>
              </a:rPr>
              <a:t>оболочки </a:t>
            </a:r>
            <a:r>
              <a:rPr lang="ru-RU" dirty="0">
                <a:solidFill>
                  <a:schemeClr val="tx1"/>
                </a:solidFill>
              </a:rPr>
              <a:t>глаза, код ДНК, </a:t>
            </a:r>
            <a:r>
              <a:rPr lang="ru-RU" dirty="0" smtClean="0">
                <a:solidFill>
                  <a:schemeClr val="tx1"/>
                </a:solidFill>
              </a:rPr>
              <a:t>слепок голоса </a:t>
            </a:r>
            <a:r>
              <a:rPr lang="ru-RU" dirty="0">
                <a:solidFill>
                  <a:schemeClr val="tx1"/>
                </a:solidFill>
              </a:rPr>
              <a:t>и пр.</a:t>
            </a:r>
          </a:p>
          <a:p>
            <a:pPr marL="0" indent="0">
              <a:buNone/>
            </a:pPr>
            <a:endParaRPr lang="ru-RU" b="1" dirty="0" smtClean="0">
              <a:solidFill>
                <a:schemeClr val="bg1"/>
              </a:solidFill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" name="Picture 2" descr="https://sun9-57.userapi.com/7kxFHBWmHoFG3xreDsCktw6F3Q6dutxNgXxYbA/MsFppwqK-o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8400" y="2643973"/>
            <a:ext cx="1669053" cy="1109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lentachel.ru/netcat_files/Image/foto/2019/04/29/ee53/personal_nye_danny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8401" y="1400325"/>
            <a:ext cx="2329567" cy="88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hi-tech.news/uploads/posts/2019-02/1549909852_glavnaj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3653" y="4147456"/>
            <a:ext cx="2138546" cy="1069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76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4212" y="197964"/>
            <a:ext cx="8001000" cy="1404594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bg2">
                    <a:lumMod val="75000"/>
                  </a:schemeClr>
                </a:solidFill>
              </a:rPr>
              <a:t>ГДЕ ИСПОЛЬЗУЮТСЯ ТВОИ ПЕРСОНАЛЬНЫЕ ДАННЫЕ:</a:t>
            </a:r>
            <a:endParaRPr lang="ru-RU" sz="4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617710" y="1765686"/>
            <a:ext cx="5708275" cy="461017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Социальные сети: </a:t>
            </a:r>
            <a:r>
              <a:rPr lang="en-US" dirty="0" err="1" smtClean="0">
                <a:solidFill>
                  <a:schemeClr val="tx1"/>
                </a:solidFill>
              </a:rPr>
              <a:t>facebook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instagram</a:t>
            </a:r>
            <a:r>
              <a:rPr lang="en-US" dirty="0" smtClean="0">
                <a:solidFill>
                  <a:schemeClr val="tx1"/>
                </a:solidFill>
              </a:rPr>
              <a:t>, vk.com</a:t>
            </a:r>
            <a:r>
              <a:rPr lang="ru-RU" dirty="0" smtClean="0">
                <a:solidFill>
                  <a:schemeClr val="tx1"/>
                </a:solidFill>
              </a:rPr>
              <a:t>…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Игровые аккаунты:</a:t>
            </a:r>
            <a:r>
              <a:rPr lang="en-US" dirty="0" smtClean="0">
                <a:solidFill>
                  <a:schemeClr val="tx1"/>
                </a:solidFill>
              </a:rPr>
              <a:t> steam, mail.ru, 4game, blizzard</a:t>
            </a:r>
            <a:r>
              <a:rPr lang="ru-RU" dirty="0" smtClean="0">
                <a:solidFill>
                  <a:schemeClr val="tx1"/>
                </a:solidFill>
              </a:rPr>
              <a:t>…</a:t>
            </a:r>
            <a:endParaRPr lang="ru-RU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Мессенджеры: </a:t>
            </a:r>
            <a:r>
              <a:rPr lang="en-US" dirty="0" err="1" smtClean="0">
                <a:solidFill>
                  <a:schemeClr val="tx1"/>
                </a:solidFill>
              </a:rPr>
              <a:t>viber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whatsApp</a:t>
            </a:r>
            <a:r>
              <a:rPr lang="en-US" dirty="0" smtClean="0">
                <a:solidFill>
                  <a:schemeClr val="tx1"/>
                </a:solidFill>
              </a:rPr>
              <a:t>, skype, telegram</a:t>
            </a:r>
            <a:r>
              <a:rPr lang="ru-RU" dirty="0" smtClean="0">
                <a:solidFill>
                  <a:schemeClr val="tx1"/>
                </a:solidFill>
              </a:rPr>
              <a:t>…</a:t>
            </a:r>
            <a:endParaRPr lang="ru-RU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ru-RU" dirty="0" err="1" smtClean="0">
                <a:solidFill>
                  <a:schemeClr val="tx1"/>
                </a:solidFill>
              </a:rPr>
              <a:t>Видеосервисы</a:t>
            </a:r>
            <a:r>
              <a:rPr lang="ru-RU" dirty="0" smtClean="0">
                <a:solidFill>
                  <a:schemeClr val="tx1"/>
                </a:solidFill>
              </a:rPr>
              <a:t>: </a:t>
            </a:r>
            <a:r>
              <a:rPr lang="en-US" dirty="0" err="1" smtClean="0">
                <a:solidFill>
                  <a:schemeClr val="tx1"/>
                </a:solidFill>
              </a:rPr>
              <a:t>TikTok</a:t>
            </a:r>
            <a:r>
              <a:rPr lang="en-US" dirty="0" smtClean="0">
                <a:solidFill>
                  <a:schemeClr val="tx1"/>
                </a:solidFill>
              </a:rPr>
              <a:t>, YouTube, </a:t>
            </a:r>
            <a:r>
              <a:rPr lang="en-US" dirty="0" err="1" smtClean="0">
                <a:solidFill>
                  <a:schemeClr val="tx1"/>
                </a:solidFill>
              </a:rPr>
              <a:t>Rutube</a:t>
            </a: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…</a:t>
            </a:r>
            <a:endParaRPr lang="ru-RU" dirty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endParaRPr lang="en-US" dirty="0" smtClean="0"/>
          </a:p>
          <a:p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4241497A-FCDB-45E8-8145-6B4AE5FC2046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6419541" y="1765686"/>
            <a:ext cx="1271587" cy="889000"/>
          </a:xfrm>
        </p:spPr>
      </p:pic>
      <p:pic>
        <p:nvPicPr>
          <p:cNvPr id="2050" name="Picture 2" descr="https://pc-consultant.ru/wp-content/uploads/2019/01/Samye-populyarnye-sistemy-dlya-mgnovennogo-obmena-soobshheniyami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6502" y="4189134"/>
            <a:ext cx="1174636" cy="745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un9-53.userapi.com/c855432/v855432001/18537d/N298tf-_L0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6502" y="2986017"/>
            <a:ext cx="1154647" cy="75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i.ytimg.com/vi/EN8mDkxRKPQ/maxresdefaul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481" y="5445193"/>
            <a:ext cx="1154647" cy="649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8594" y="805513"/>
            <a:ext cx="2330450" cy="587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1607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Прямоугольник 45">
            <a:extLst/>
          </p:cNvPr>
          <p:cNvSpPr/>
          <p:nvPr/>
        </p:nvSpPr>
        <p:spPr>
          <a:xfrm>
            <a:off x="0" y="1"/>
            <a:ext cx="12192000" cy="258763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7" name="Прямоугольник 46">
            <a:extLst/>
          </p:cNvPr>
          <p:cNvSpPr/>
          <p:nvPr/>
        </p:nvSpPr>
        <p:spPr>
          <a:xfrm>
            <a:off x="0" y="6610351"/>
            <a:ext cx="12192000" cy="258763"/>
          </a:xfrm>
          <a:prstGeom prst="rect">
            <a:avLst/>
          </a:prstGeom>
          <a:solidFill>
            <a:srgbClr val="004A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9220" name="Рисунок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933" y="549276"/>
            <a:ext cx="10261600" cy="823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8443384" y="1260475"/>
            <a:ext cx="161294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b="1">
                <a:latin typeface="Arial Narrow" pitchFamily="34" charset="0"/>
              </a:rPr>
              <a:t>ОНЛАЙН</a:t>
            </a:r>
            <a:r>
              <a:rPr lang="ru-RU" altLang="ru-RU">
                <a:latin typeface="Arial Narrow" pitchFamily="34" charset="0"/>
              </a:rPr>
              <a:t>-ИГРЫ</a:t>
            </a: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3784" y="1676401"/>
            <a:ext cx="2368549" cy="13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8885" y="1701801"/>
            <a:ext cx="442383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5218" y="2468563"/>
            <a:ext cx="444500" cy="33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301" y="476251"/>
            <a:ext cx="12827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118" y="-366713"/>
            <a:ext cx="3522133" cy="26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1100" y="3565526"/>
            <a:ext cx="880533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8775700" y="3079750"/>
            <a:ext cx="21675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b="1">
                <a:latin typeface="Arial Narrow" pitchFamily="34" charset="0"/>
              </a:rPr>
              <a:t>СОЦИАЛЬНЫЕ </a:t>
            </a:r>
            <a:r>
              <a:rPr lang="ru-RU" altLang="ru-RU">
                <a:latin typeface="Arial Narrow" pitchFamily="34" charset="0"/>
              </a:rPr>
              <a:t>СЕТИ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8217" y="4033839"/>
            <a:ext cx="1016000" cy="76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00" y="3559175"/>
            <a:ext cx="1016000" cy="76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8118" y="4029075"/>
            <a:ext cx="781049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Прямоугольник 24"/>
          <p:cNvSpPr>
            <a:spLocks noChangeArrowheads="1"/>
          </p:cNvSpPr>
          <p:nvPr/>
        </p:nvSpPr>
        <p:spPr bwMode="auto">
          <a:xfrm>
            <a:off x="8422217" y="4932363"/>
            <a:ext cx="212109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b="1">
                <a:latin typeface="Arial Narrow" pitchFamily="34" charset="0"/>
              </a:rPr>
              <a:t>САЙТЫ </a:t>
            </a:r>
            <a:r>
              <a:rPr lang="ru-RU" altLang="ru-RU">
                <a:latin typeface="Arial Narrow" pitchFamily="34" charset="0"/>
              </a:rPr>
              <a:t>ЗНАКОМСТВ</a:t>
            </a: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667" y="5530851"/>
            <a:ext cx="13335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8217" y="5507832"/>
            <a:ext cx="1333500" cy="191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8701" y="5932489"/>
            <a:ext cx="427567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Прямоугольник 33"/>
          <p:cNvSpPr>
            <a:spLocks noChangeArrowheads="1"/>
          </p:cNvSpPr>
          <p:nvPr/>
        </p:nvSpPr>
        <p:spPr bwMode="auto">
          <a:xfrm>
            <a:off x="4531150" y="5708651"/>
            <a:ext cx="15648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/>
            <a:r>
              <a:rPr lang="ru-RU" altLang="ru-RU" b="1">
                <a:latin typeface="Arial Narrow" pitchFamily="34" charset="0"/>
              </a:rPr>
              <a:t>МОБИЛЬНЫЕ </a:t>
            </a:r>
          </a:p>
          <a:p>
            <a:pPr algn="r"/>
            <a:r>
              <a:rPr lang="ru-RU" altLang="ru-RU">
                <a:latin typeface="Arial Narrow" pitchFamily="34" charset="0"/>
              </a:rPr>
              <a:t>ПРИЛОЖЕНИЯ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901" y="5538788"/>
            <a:ext cx="709084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8384" y="5870576"/>
            <a:ext cx="795867" cy="59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6984" y="5364164"/>
            <a:ext cx="1174749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Прямоугольник 34"/>
          <p:cNvSpPr>
            <a:spLocks noChangeArrowheads="1"/>
          </p:cNvSpPr>
          <p:nvPr/>
        </p:nvSpPr>
        <p:spPr bwMode="auto">
          <a:xfrm>
            <a:off x="1825845" y="4941888"/>
            <a:ext cx="19143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/>
            <a:r>
              <a:rPr lang="ru-RU" altLang="ru-RU" b="1">
                <a:latin typeface="Arial Narrow" pitchFamily="34" charset="0"/>
              </a:rPr>
              <a:t>ВИДЕОХОСТИНГИ</a:t>
            </a:r>
            <a:endParaRPr lang="ru-RU" altLang="ru-RU">
              <a:latin typeface="Arial Narrow" pitchFamily="34" charset="0"/>
            </a:endParaRPr>
          </a:p>
        </p:txBody>
      </p:sp>
      <p:pic>
        <p:nvPicPr>
          <p:cNvPr id="37" name="Рисунок 36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785" y="5383213"/>
            <a:ext cx="178858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133" y="5649913"/>
            <a:ext cx="762000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6018" y="5880100"/>
            <a:ext cx="670983" cy="103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317" y="2725738"/>
            <a:ext cx="1284816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Прямоугольник 40"/>
          <p:cNvSpPr>
            <a:spLocks noChangeArrowheads="1"/>
          </p:cNvSpPr>
          <p:nvPr/>
        </p:nvSpPr>
        <p:spPr bwMode="auto">
          <a:xfrm>
            <a:off x="2583808" y="3125788"/>
            <a:ext cx="9637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/>
            <a:r>
              <a:rPr lang="ru-RU" altLang="ru-RU" b="1">
                <a:latin typeface="Arial Narrow" pitchFamily="34" charset="0"/>
              </a:rPr>
              <a:t>УМНЫЕ </a:t>
            </a:r>
          </a:p>
          <a:p>
            <a:pPr algn="r"/>
            <a:r>
              <a:rPr lang="ru-RU" altLang="ru-RU">
                <a:latin typeface="Arial Narrow" pitchFamily="34" charset="0"/>
              </a:rPr>
              <a:t>ЧАСЫ</a:t>
            </a:r>
          </a:p>
        </p:txBody>
      </p:sp>
      <p:pic>
        <p:nvPicPr>
          <p:cNvPr id="42" name="Рисунок 41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685" y="3482976"/>
            <a:ext cx="579967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Прямоугольник 42"/>
          <p:cNvSpPr>
            <a:spLocks noChangeArrowheads="1"/>
          </p:cNvSpPr>
          <p:nvPr/>
        </p:nvSpPr>
        <p:spPr bwMode="auto">
          <a:xfrm>
            <a:off x="1803582" y="1276351"/>
            <a:ext cx="16995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/>
            <a:r>
              <a:rPr lang="ru-RU" altLang="ru-RU" b="1">
                <a:latin typeface="Arial Narrow" pitchFamily="34" charset="0"/>
              </a:rPr>
              <a:t>ОК, ГУГЛ… </a:t>
            </a:r>
          </a:p>
          <a:p>
            <a:pPr algn="r"/>
            <a:r>
              <a:rPr lang="ru-RU" altLang="ru-RU">
                <a:latin typeface="Arial Narrow" pitchFamily="34" charset="0"/>
              </a:rPr>
              <a:t>СИРИ, СКАЖИ…</a:t>
            </a: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34" y="714376"/>
            <a:ext cx="1208617" cy="90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634" y="808038"/>
            <a:ext cx="582084" cy="70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6096000" y="476251"/>
            <a:ext cx="210346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b="1">
                <a:latin typeface="Arial Narrow" pitchFamily="34" charset="0"/>
              </a:rPr>
              <a:t>БИОМЕТРИЧЕСКАЯ </a:t>
            </a:r>
          </a:p>
          <a:p>
            <a:r>
              <a:rPr lang="ru-RU" altLang="ru-RU">
                <a:latin typeface="Arial Narrow" pitchFamily="34" charset="0"/>
              </a:rPr>
              <a:t>ИДЕНТИФИКАЦИЯ</a:t>
            </a:r>
          </a:p>
        </p:txBody>
      </p:sp>
    </p:spTree>
    <p:extLst>
      <p:ext uri="{BB962C8B-B14F-4D97-AF65-F5344CB8AC3E}">
        <p14:creationId xmlns:p14="http://schemas.microsoft.com/office/powerpoint/2010/main" val="3674079458"/>
      </p:ext>
    </p:extLst>
  </p:cSld>
  <p:clrMapOvr>
    <a:masterClrMapping/>
  </p:clrMapOvr>
  <p:transition spd="slow" advClick="0" advTm="5000">
    <p:wipe/>
    <p:sndAc>
      <p:stSnd>
        <p:snd r:embed="rId3" name="8+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0.00301 L -0.00122 0.00324 C -0.0007 -0.00023 -0.00017 -0.0037 0.00035 -0.00717 C 0.00052 -0.0081 0.00087 -0.00926 0.00121 -0.01041 C 0.00173 -0.01157 0.00243 -0.0125 0.00295 -0.01389 C 0.0033 -0.01481 0.00312 -0.01643 0.00382 -0.01713 C 0.00521 -0.01898 0.00885 -0.02152 0.00885 -0.02129 C 0.01389 -0.02129 0.01892 -0.02106 0.02396 -0.0206 C 0.025 -0.02037 0.02621 -0.0199 0.02726 -0.01944 C 0.02899 -0.01851 0.03125 -0.01551 0.03229 -0.01389 C 0.03298 -0.01273 0.03333 -0.01134 0.03403 -0.01041 C 0.03472 -0.00949 0.03559 -0.00902 0.03646 -0.0081 C 0.0368 -0.00717 0.03663 -0.00555 0.03733 -0.00486 C 0.03871 -0.00301 0.04236 -0.00023 0.04236 -3.7037E-6 C 0.04323 0.00278 0.04358 0.00394 0.0441 0.00741 C 0.04444 0.00973 0.04462 0.01204 0.04496 0.01436 C 0.04705 0.00579 0.0441 0.01621 0.04739 0.00741 C 0.04809 0.00579 0.04844 0.00371 0.04913 0.00186 C 0.05069 -0.00185 0.05364 -0.00578 0.0566 -0.00717 L 0.0592 -0.0081 C 0.06285 -0.00787 0.06667 -0.00879 0.07014 -0.00717 C 0.07222 -0.00601 0.07344 -0.00254 0.07517 -0.00023 L 0.0776 0.00301 C 0.07847 0.00417 0.07951 0.0051 0.08021 0.00649 C 0.08108 0.00834 0.08194 0.00996 0.08264 0.01204 C 0.08698 0.02454 0.08212 0.01412 0.08611 0.02199 C 0.08663 0.02732 0.08663 0.02871 0.08767 0.03334 C 0.08854 0.0375 0.08871 0.03635 0.08941 0.04121 C 0.08976 0.04375 0.08993 0.0463 0.09028 0.04908 C 0.09045 0.06088 0.09062 0.07292 0.09114 0.08496 C 0.09132 0.09236 0.09149 0.09815 0.09271 0.1051 C 0.09288 0.10625 0.09305 0.10741 0.09358 0.10834 C 0.09427 0.10949 0.09531 0.10996 0.09618 0.11065 C 0.09635 0.10949 0.0967 0.10857 0.09687 0.10741 C 0.09739 0.1051 0.09705 0.10278 0.09774 0.1007 C 0.09861 0.09815 0.1 0.09607 0.10121 0.09375 C 0.10173 0.09283 0.10208 0.09144 0.10278 0.09051 C 0.10364 0.08936 0.10469 0.08843 0.10538 0.08704 C 0.10625 0.08542 0.10694 0.08334 0.10781 0.08149 C 0.10833 0.08033 0.10885 0.07917 0.10955 0.07824 C 0.11024 0.07732 0.11128 0.07686 0.11198 0.07593 C 0.11371 0.07408 0.11493 0.0713 0.11719 0.07037 C 0.11927 0.06922 0.1217 0.06899 0.12378 0.06806 L 0.12639 0.0669 C 0.12795 0.0676 0.12986 0.06783 0.13142 0.06922 L 0.13646 0.07361 C 0.13767 0.07616 0.13802 0.07755 0.13976 0.0794 C 0.14062 0.0801 0.14149 0.08079 0.14236 0.08149 C 0.1434 0.0838 0.14496 0.08565 0.14566 0.0882 C 0.14601 0.08936 0.14618 0.09051 0.14653 0.09167 C 0.14687 0.09283 0.14774 0.09375 0.14809 0.09491 C 0.14913 0.09746 0.14948 0.10162 0.14983 0.10394 C 0.15121 0.11227 0.15104 0.11065 0.15243 0.11621 C 0.1533 0.12894 0.1533 0.12454 0.1533 0.12986 " pathEditMode="relative" rAng="0" ptsTypes="AAAAAAAAAAAAAAAAAAAAAAAAAAAAAAAAAAAAAAAAAAAAAAAAAAAAAA">
                                      <p:cBhvr>
                                        <p:cTn id="53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00" y="511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6 0.00093 L 0.00226 0.00116 C 0.00348 -0.00671 0.00487 -0.0088 0.00313 -0.01574 C 0.00278 -0.01713 0.00191 -0.01806 0.00139 -0.01921 C -4.44444E-6 -0.02639 0.00157 -0.0213 -0.00191 -0.02708 C -0.00486 -0.03171 -0.00208 -0.02963 -0.00625 -0.03148 C -0.00711 -0.03218 -0.00781 -0.03333 -0.00868 -0.0338 C -0.01093 -0.03472 -0.01545 -0.03588 -0.01545 -0.03565 C -0.01944 -0.03565 -0.02326 -0.03565 -0.02725 -0.03472 C -0.02899 -0.03449 -0.03229 -0.03264 -0.03229 -0.03241 C -0.03402 -0.03032 -0.03663 -0.02894 -0.03732 -0.02593 L -0.03906 -0.01921 C -0.03923 -0.01806 -0.03958 -0.0169 -0.03975 -0.01574 L -0.04149 -0.00695 C -0.04184 -0.00162 -0.04166 0.0037 -0.04236 0.0088 C -0.04253 0.01042 -0.04305 0.00579 -0.04322 0.0044 C -0.04513 -0.03634 -0.04236 -0.01644 -0.04496 -0.0338 C -0.04513 -0.04051 -0.04513 -0.04722 -0.04566 -0.05394 C -0.046 -0.05695 -0.04739 -0.06273 -0.04739 -0.0625 C -0.04791 -0.06829 -0.04809 -0.07222 -0.04913 -0.07732 C -0.0493 -0.07847 -0.04965 -0.07963 -0.05 -0.08079 C -0.05034 -0.08241 -0.05086 -0.08681 -0.05156 -0.08866 C -0.05538 -0.09861 -0.05104 -0.08333 -0.05503 -0.09745 C -0.05555 -0.09954 -0.05642 -0.10556 -0.05833 -0.10764 C -0.05902 -0.10833 -0.06006 -0.10833 -0.06093 -0.1088 C -0.06458 -0.11366 -0.06197 -0.11134 -0.06666 -0.1132 C -0.0684 -0.11389 -0.07187 -0.11551 -0.07187 -0.11528 C -0.07656 -0.11458 -0.08142 -0.11435 -0.08611 -0.1132 C -0.08836 -0.1125 -0.08923 -0.10972 -0.09027 -0.10764 C -0.09548 -0.09792 -0.09062 -0.10764 -0.09444 -0.09977 C -0.09479 -0.09792 -0.09513 -0.09236 -0.09531 -0.09421 C -0.09618 -0.10046 -0.09479 -0.10718 -0.09618 -0.1132 C -0.09791 -0.12107 -0.10034 -0.11875 -0.10381 -0.12107 C -0.10468 -0.12153 -0.10538 -0.12245 -0.10625 -0.12315 C -0.11597 -0.12269 -0.12187 -0.12685 -0.12812 -0.11991 C -0.12899 -0.11898 -0.12986 -0.11759 -0.13072 -0.11644 C -0.1309 -0.11551 -0.13107 -0.11412 -0.13142 -0.1132 C -0.13246 -0.11088 -0.1342 -0.10903 -0.13489 -0.10648 C -0.13645 -0.1 -0.13663 -0.10046 -0.13732 -0.09421 C -0.1375 -0.09375 -0.13732 -0.09329 -0.13732 -0.09306 " pathEditMode="relative" rAng="0" ptsTypes="AAAAAAAAAAAAAAAAAAAAAAAAAAAAAAAAAAAAAAAA">
                                      <p:cBhvr>
                                        <p:cTn id="65" dur="1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1000" y="-585600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6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8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6 0.04375 L -0.01841 0.01597 C -0.02223 0.00972 -0.0283 0.00671 -0.03438 0.00671 C -0.04132 0.00671 -0.04705 0.00972 -0.05087 0.01597 L -0.06962 0.04375 " pathEditMode="relative" rAng="0" ptsTypes="AAAAA">
                                      <p:cBhvr>
                                        <p:cTn id="119" dur="9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400" y="-18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 nodeType="clickPar">
                      <p:stCondLst>
                        <p:cond delay="indefinite"/>
                      </p:stCondLst>
                      <p:childTnLst>
                        <p:par>
                          <p:cTn id="1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 nodeType="clickPar">
                      <p:stCondLst>
                        <p:cond delay="indefinite"/>
                      </p:stCondLst>
                      <p:childTnLst>
                        <p:par>
                          <p:cTn id="1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 nodeType="clickPar">
                      <p:stCondLst>
                        <p:cond delay="indefinite"/>
                      </p:stCondLst>
                      <p:childTnLst>
                        <p:par>
                          <p:cTn id="1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 nodeType="clickPar">
                      <p:stCondLst>
                        <p:cond delay="indefinite"/>
                      </p:stCondLst>
                      <p:childTnLst>
                        <p:par>
                          <p:cTn id="1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 nodeType="clickPar">
                      <p:stCondLst>
                        <p:cond delay="indefinite"/>
                      </p:stCondLst>
                      <p:childTnLst>
                        <p:par>
                          <p:cTn id="1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 nodeType="clickPar">
                      <p:stCondLst>
                        <p:cond delay="indefinite"/>
                      </p:stCondLst>
                      <p:childTnLst>
                        <p:par>
                          <p:cTn id="1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 nodeType="clickPar">
                      <p:stCondLst>
                        <p:cond delay="indefinite"/>
                      </p:stCondLst>
                      <p:childTnLst>
                        <p:par>
                          <p:cTn id="1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 nodeType="clickPar">
                      <p:stCondLst>
                        <p:cond delay="indefinite"/>
                      </p:stCondLst>
                      <p:childTnLst>
                        <p:par>
                          <p:cTn id="2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 nodeType="clickPar">
                      <p:stCondLst>
                        <p:cond delay="indefinite"/>
                      </p:stCondLst>
                      <p:childTnLst>
                        <p:par>
                          <p:cTn id="2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 nodeType="clickPar">
                      <p:stCondLst>
                        <p:cond delay="indefinite"/>
                      </p:stCondLst>
                      <p:childTnLst>
                        <p:par>
                          <p:cTn id="2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 nodeType="clickPar">
                      <p:stCondLst>
                        <p:cond delay="indefinite"/>
                      </p:stCondLst>
                      <p:childTnLst>
                        <p:par>
                          <p:cTn id="2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1" grpId="0"/>
      <p:bldP spid="25" grpId="0"/>
      <p:bldP spid="34" grpId="0"/>
      <p:bldP spid="35" grpId="0"/>
      <p:bldP spid="41" grpId="0"/>
      <p:bldP spid="4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8066" y="3128374"/>
            <a:ext cx="2486372" cy="2467319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529389" y="1427747"/>
            <a:ext cx="6448927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69493" y="1455639"/>
            <a:ext cx="6700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делитесь </a:t>
            </a:r>
            <a:r>
              <a:rPr lang="ru-RU" dirty="0"/>
              <a:t>в социальных сетях своими фотографиями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29388" y="1993413"/>
            <a:ext cx="6448927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69494" y="1993413"/>
            <a:ext cx="6256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указываете </a:t>
            </a:r>
            <a:r>
              <a:rPr lang="ru-RU" dirty="0"/>
              <a:t>адрес своего проживания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89" y="2572329"/>
            <a:ext cx="6462713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29388" y="2596393"/>
            <a:ext cx="6448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скачиваете популярные </a:t>
            </a:r>
            <a:r>
              <a:rPr lang="ru-RU" dirty="0"/>
              <a:t>игры и приложения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89" y="3179095"/>
            <a:ext cx="6462713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389" y="3183996"/>
            <a:ext cx="62872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фотографируете </a:t>
            </a:r>
            <a:r>
              <a:rPr lang="ru-RU" dirty="0"/>
              <a:t>и </a:t>
            </a:r>
            <a:r>
              <a:rPr lang="ru-RU" dirty="0" smtClean="0"/>
              <a:t>выкладываете </a:t>
            </a:r>
            <a:r>
              <a:rPr lang="ru-RU" dirty="0"/>
              <a:t>в сеть свои документы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89" y="3805988"/>
            <a:ext cx="6462713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29389" y="3811250"/>
            <a:ext cx="6515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хвастаетесь новыми приобретениями или подарками  </a:t>
            </a:r>
            <a:endParaRPr lang="ru-RU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93" y="4406315"/>
            <a:ext cx="6462713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529389" y="4412468"/>
            <a:ext cx="57109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выкладываете в сеть свою </a:t>
            </a:r>
            <a:r>
              <a:rPr lang="ru-RU" dirty="0" err="1" smtClean="0"/>
              <a:t>геолокацию</a:t>
            </a:r>
            <a:endParaRPr lang="ru-RU" dirty="0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90" y="5039648"/>
            <a:ext cx="651559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529389" y="5039648"/>
            <a:ext cx="57038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размещаете </a:t>
            </a:r>
            <a:r>
              <a:rPr lang="ru-RU" dirty="0"/>
              <a:t>в </a:t>
            </a:r>
            <a:r>
              <a:rPr lang="ru-RU" dirty="0" err="1"/>
              <a:t>соцсетях</a:t>
            </a:r>
            <a:r>
              <a:rPr lang="ru-RU" dirty="0"/>
              <a:t> информацию о </a:t>
            </a:r>
            <a:r>
              <a:rPr lang="ru-RU" dirty="0" smtClean="0"/>
              <a:t>своих</a:t>
            </a:r>
          </a:p>
          <a:p>
            <a:r>
              <a:rPr lang="ru-RU" dirty="0" smtClean="0"/>
              <a:t> </a:t>
            </a:r>
            <a:r>
              <a:rPr lang="ru-RU" dirty="0"/>
              <a:t>родственниках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440" y="917377"/>
            <a:ext cx="4563982" cy="2152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35240" y="280022"/>
            <a:ext cx="7859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</a:rPr>
              <a:t>Распространенные ошибки в сети интернет: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9044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5929" y="122279"/>
            <a:ext cx="8251970" cy="751101"/>
          </a:xfrm>
        </p:spPr>
        <p:txBody>
          <a:bodyPr/>
          <a:lstStyle/>
          <a:p>
            <a:r>
              <a:rPr lang="ru-RU" dirty="0" smtClean="0"/>
              <a:t>ЗАЩИТА ПЕРСОНАЛЬНЫХ ДАННЫХ</a:t>
            </a:r>
            <a:endParaRPr lang="ru-RU"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805929" y="1106937"/>
            <a:ext cx="9039944" cy="5381264"/>
            <a:chOff x="7566" y="659465"/>
            <a:chExt cx="9039944" cy="5381264"/>
          </a:xfrm>
        </p:grpSpPr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xmlns="" id="{D0BBBAE9-4CD5-4650-AC5F-73227E9DFE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66" y="810315"/>
              <a:ext cx="8863718" cy="4898837"/>
            </a:xfrm>
            <a:prstGeom prst="rect">
              <a:avLst/>
            </a:prstGeom>
          </p:spPr>
        </p:pic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xmlns="" id="{916EA591-A3F7-4E6E-AC72-76E622150420}"/>
                </a:ext>
              </a:extLst>
            </p:cNvPr>
            <p:cNvSpPr/>
            <p:nvPr/>
          </p:nvSpPr>
          <p:spPr>
            <a:xfrm>
              <a:off x="1729870" y="5002511"/>
              <a:ext cx="1745002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300" b="1" dirty="0">
                  <a:latin typeface="Arial Narrow" panose="020B0606020202030204" pitchFamily="34" charset="0"/>
                </a:rPr>
                <a:t>Не ставь геолокацию </a:t>
              </a:r>
              <a:br>
                <a:rPr lang="ru-RU" sz="1300" b="1" dirty="0">
                  <a:latin typeface="Arial Narrow" panose="020B0606020202030204" pitchFamily="34" charset="0"/>
                </a:rPr>
              </a:br>
              <a:r>
                <a:rPr lang="ru-RU" sz="1300" b="1" dirty="0">
                  <a:latin typeface="Arial Narrow" panose="020B0606020202030204" pitchFamily="34" charset="0"/>
                </a:rPr>
                <a:t>под своими постами</a:t>
              </a:r>
            </a:p>
          </p:txBody>
        </p:sp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xmlns="" id="{AA7B2EDF-4BBA-4C6E-B54E-77FDE968F6D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2585" y="3425365"/>
              <a:ext cx="1242310" cy="1242310"/>
            </a:xfrm>
            <a:prstGeom prst="rect">
              <a:avLst/>
            </a:prstGeom>
          </p:spPr>
        </p:pic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xmlns="" id="{53651072-CE2C-4BE8-B322-45B914BAC7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08146" y="3431922"/>
              <a:ext cx="1313288" cy="1313288"/>
            </a:xfrm>
            <a:prstGeom prst="rect">
              <a:avLst/>
            </a:prstGeom>
          </p:spPr>
        </p:pic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xmlns="" id="{8EA0391D-6C5C-47BA-B884-3B1B30026EB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84834" y="3449086"/>
              <a:ext cx="1375189" cy="1375189"/>
            </a:xfrm>
            <a:prstGeom prst="rect">
              <a:avLst/>
            </a:prstGeom>
          </p:spPr>
        </p:pic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xmlns="" id="{D84AE933-DC80-4EA1-8C96-29CED501B3A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29001" y="3277768"/>
              <a:ext cx="1419149" cy="1419149"/>
            </a:xfrm>
            <a:prstGeom prst="rect">
              <a:avLst/>
            </a:prstGeom>
          </p:spPr>
        </p:pic>
        <p:pic>
          <p:nvPicPr>
            <p:cNvPr id="14" name="Рисунок 13">
              <a:extLst>
                <a:ext uri="{FF2B5EF4-FFF2-40B4-BE49-F238E27FC236}">
                  <a16:creationId xmlns:a16="http://schemas.microsoft.com/office/drawing/2014/main" xmlns="" id="{E1205B2B-F1D9-4B1C-A2C9-7F4E7E963E1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170" y="3300422"/>
              <a:ext cx="1506689" cy="1506689"/>
            </a:xfrm>
            <a:prstGeom prst="rect">
              <a:avLst/>
            </a:prstGeom>
          </p:spPr>
        </p:pic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xmlns="" id="{D7EA417A-B25D-4909-B0F7-3F84AAFEBD9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04456" y="1750099"/>
              <a:ext cx="1419149" cy="1419149"/>
            </a:xfrm>
            <a:prstGeom prst="rect">
              <a:avLst/>
            </a:prstGeom>
          </p:spPr>
        </p:pic>
        <p:pic>
          <p:nvPicPr>
            <p:cNvPr id="16" name="Рисунок 15">
              <a:extLst>
                <a:ext uri="{FF2B5EF4-FFF2-40B4-BE49-F238E27FC236}">
                  <a16:creationId xmlns:a16="http://schemas.microsoft.com/office/drawing/2014/main" xmlns="" id="{74829D8E-C097-4410-BE01-BC252A66C07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9064" y="1814282"/>
              <a:ext cx="1160679" cy="1160679"/>
            </a:xfrm>
            <a:prstGeom prst="rect">
              <a:avLst/>
            </a:prstGeom>
          </p:spPr>
        </p:pic>
        <p:pic>
          <p:nvPicPr>
            <p:cNvPr id="17" name="Рисунок 16">
              <a:extLst>
                <a:ext uri="{FF2B5EF4-FFF2-40B4-BE49-F238E27FC236}">
                  <a16:creationId xmlns:a16="http://schemas.microsoft.com/office/drawing/2014/main" xmlns="" id="{E6C1EA37-7DBE-4B23-8E36-262B33F05D2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644" y="1619996"/>
              <a:ext cx="1549252" cy="1549252"/>
            </a:xfrm>
            <a:prstGeom prst="rect">
              <a:avLst/>
            </a:prstGeom>
          </p:spPr>
        </p:pic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6432A96B-C245-40B4-825E-37091F20AE23}"/>
                </a:ext>
              </a:extLst>
            </p:cNvPr>
            <p:cNvSpPr/>
            <p:nvPr/>
          </p:nvSpPr>
          <p:spPr>
            <a:xfrm>
              <a:off x="250748" y="659465"/>
              <a:ext cx="1662002" cy="6924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300" b="1" dirty="0">
                  <a:solidFill>
                    <a:schemeClr val="accent1">
                      <a:lumMod val="75000"/>
                    </a:schemeClr>
                  </a:solidFill>
                  <a:latin typeface="Arial Narrow" panose="020B0606020202030204" pitchFamily="34" charset="0"/>
                </a:rPr>
                <a:t>Не выкладывай свои фотографии и видео </a:t>
              </a:r>
              <a:br>
                <a:rPr lang="ru-RU" sz="1300" b="1" dirty="0">
                  <a:solidFill>
                    <a:schemeClr val="accent1">
                      <a:lumMod val="75000"/>
                    </a:schemeClr>
                  </a:solidFill>
                  <a:latin typeface="Arial Narrow" panose="020B0606020202030204" pitchFamily="34" charset="0"/>
                </a:rPr>
              </a:br>
              <a:r>
                <a:rPr lang="ru-RU" sz="1300" b="1" dirty="0">
                  <a:solidFill>
                    <a:schemeClr val="accent1">
                      <a:lumMod val="75000"/>
                    </a:schemeClr>
                  </a:solidFill>
                  <a:latin typeface="Arial Narrow" panose="020B0606020202030204" pitchFamily="34" charset="0"/>
                </a:rPr>
                <a:t>в интернет</a:t>
              </a:r>
            </a:p>
          </p:txBody>
        </p:sp>
        <p:pic>
          <p:nvPicPr>
            <p:cNvPr id="19" name="Рисунок 18">
              <a:extLst>
                <a:ext uri="{FF2B5EF4-FFF2-40B4-BE49-F238E27FC236}">
                  <a16:creationId xmlns:a16="http://schemas.microsoft.com/office/drawing/2014/main" xmlns="" id="{58AD1946-0A7A-4FA4-B2B2-BC6CCF74E2C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13972" y="1541878"/>
              <a:ext cx="1455134" cy="1455134"/>
            </a:xfrm>
            <a:prstGeom prst="rect">
              <a:avLst/>
            </a:prstGeom>
          </p:spPr>
        </p:pic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48D0DAD5-5F9D-46B8-B88A-01F0DFB3DA2F}"/>
                </a:ext>
              </a:extLst>
            </p:cNvPr>
            <p:cNvSpPr/>
            <p:nvPr/>
          </p:nvSpPr>
          <p:spPr>
            <a:xfrm>
              <a:off x="1912750" y="659465"/>
              <a:ext cx="1713178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500" b="1" dirty="0">
                  <a:solidFill>
                    <a:schemeClr val="accent1">
                      <a:lumMod val="75000"/>
                    </a:schemeClr>
                  </a:solidFill>
                  <a:latin typeface="Arial Narrow" panose="020B0606020202030204" pitchFamily="34" charset="0"/>
                </a:rPr>
                <a:t>Не указывай </a:t>
              </a:r>
              <a:br>
                <a:rPr lang="ru-RU" sz="1500" b="1" dirty="0">
                  <a:solidFill>
                    <a:schemeClr val="accent1">
                      <a:lumMod val="75000"/>
                    </a:schemeClr>
                  </a:solidFill>
                  <a:latin typeface="Arial Narrow" panose="020B0606020202030204" pitchFamily="34" charset="0"/>
                </a:rPr>
              </a:br>
              <a:r>
                <a:rPr lang="ru-RU" sz="1500" b="1" dirty="0">
                  <a:solidFill>
                    <a:schemeClr val="accent1">
                      <a:lumMod val="75000"/>
                    </a:schemeClr>
                  </a:solidFill>
                  <a:latin typeface="Arial Narrow" panose="020B0606020202030204" pitchFamily="34" charset="0"/>
                </a:rPr>
                <a:t>в Сети, </a:t>
              </a:r>
              <a:br>
                <a:rPr lang="ru-RU" sz="1500" b="1" dirty="0">
                  <a:solidFill>
                    <a:schemeClr val="accent1">
                      <a:lumMod val="75000"/>
                    </a:schemeClr>
                  </a:solidFill>
                  <a:latin typeface="Arial Narrow" panose="020B0606020202030204" pitchFamily="34" charset="0"/>
                </a:rPr>
              </a:br>
              <a:r>
                <a:rPr lang="ru-RU" sz="1500" b="1" dirty="0">
                  <a:solidFill>
                    <a:schemeClr val="accent1">
                      <a:lumMod val="75000"/>
                    </a:schemeClr>
                  </a:solidFill>
                  <a:latin typeface="Arial Narrow" panose="020B0606020202030204" pitchFamily="34" charset="0"/>
                </a:rPr>
                <a:t>где ты живешь</a:t>
              </a:r>
            </a:p>
          </p:txBody>
        </p:sp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xmlns="" id="{DCACE9DE-6786-488E-82AC-8EDE8B1F93F4}"/>
                </a:ext>
              </a:extLst>
            </p:cNvPr>
            <p:cNvSpPr/>
            <p:nvPr/>
          </p:nvSpPr>
          <p:spPr>
            <a:xfrm>
              <a:off x="5363039" y="727444"/>
              <a:ext cx="1998359" cy="892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300" b="1" dirty="0">
                  <a:solidFill>
                    <a:schemeClr val="accent1">
                      <a:lumMod val="75000"/>
                    </a:schemeClr>
                  </a:solidFill>
                  <a:latin typeface="Arial Narrow" panose="020B0606020202030204" pitchFamily="34" charset="0"/>
                </a:rPr>
                <a:t>Если тебе предлагает встретиться виртуальный друг – посоветуйся </a:t>
              </a:r>
              <a:br>
                <a:rPr lang="ru-RU" sz="1300" b="1" dirty="0">
                  <a:solidFill>
                    <a:schemeClr val="accent1">
                      <a:lumMod val="75000"/>
                    </a:schemeClr>
                  </a:solidFill>
                  <a:latin typeface="Arial Narrow" panose="020B0606020202030204" pitchFamily="34" charset="0"/>
                </a:rPr>
              </a:br>
              <a:r>
                <a:rPr lang="ru-RU" sz="1300" b="1" dirty="0">
                  <a:solidFill>
                    <a:schemeClr val="accent1">
                      <a:lumMod val="75000"/>
                    </a:schemeClr>
                  </a:solidFill>
                  <a:latin typeface="Arial Narrow" panose="020B0606020202030204" pitchFamily="34" charset="0"/>
                </a:rPr>
                <a:t>с родителями</a:t>
              </a:r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xmlns="" id="{CB710E65-BF6A-42C0-BEBF-9D9AEEC7241B}"/>
                </a:ext>
              </a:extLst>
            </p:cNvPr>
            <p:cNvSpPr/>
            <p:nvPr/>
          </p:nvSpPr>
          <p:spPr>
            <a:xfrm>
              <a:off x="7306714" y="741751"/>
              <a:ext cx="1740796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500" b="1" dirty="0">
                  <a:solidFill>
                    <a:schemeClr val="accent1">
                      <a:lumMod val="75000"/>
                    </a:schemeClr>
                  </a:solidFill>
                  <a:latin typeface="Arial Narrow" panose="020B0606020202030204" pitchFamily="34" charset="0"/>
                </a:rPr>
                <a:t>Ограничь доступ </a:t>
              </a:r>
              <a:br>
                <a:rPr lang="ru-RU" sz="1500" b="1" dirty="0">
                  <a:solidFill>
                    <a:schemeClr val="accent1">
                      <a:lumMod val="75000"/>
                    </a:schemeClr>
                  </a:solidFill>
                  <a:latin typeface="Arial Narrow" panose="020B0606020202030204" pitchFamily="34" charset="0"/>
                </a:rPr>
              </a:br>
              <a:r>
                <a:rPr lang="ru-RU" sz="1500" b="1" dirty="0">
                  <a:solidFill>
                    <a:schemeClr val="accent1">
                      <a:lumMod val="75000"/>
                    </a:schemeClr>
                  </a:solidFill>
                  <a:latin typeface="Arial Narrow" panose="020B0606020202030204" pitchFamily="34" charset="0"/>
                </a:rPr>
                <a:t>к своему профилю </a:t>
              </a:r>
              <a:br>
                <a:rPr lang="ru-RU" sz="1500" b="1" dirty="0">
                  <a:solidFill>
                    <a:schemeClr val="accent1">
                      <a:lumMod val="75000"/>
                    </a:schemeClr>
                  </a:solidFill>
                  <a:latin typeface="Arial Narrow" panose="020B0606020202030204" pitchFamily="34" charset="0"/>
                </a:rPr>
              </a:br>
              <a:r>
                <a:rPr lang="ru-RU" sz="1500" b="1" dirty="0">
                  <a:solidFill>
                    <a:schemeClr val="accent1">
                      <a:lumMod val="75000"/>
                    </a:schemeClr>
                  </a:solidFill>
                  <a:latin typeface="Arial Narrow" panose="020B0606020202030204" pitchFamily="34" charset="0"/>
                </a:rPr>
                <a:t>в социальной сети</a:t>
              </a:r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xmlns="" id="{372055DE-1A3F-4422-B1E9-9E3E9728A6D3}"/>
                </a:ext>
              </a:extLst>
            </p:cNvPr>
            <p:cNvSpPr/>
            <p:nvPr/>
          </p:nvSpPr>
          <p:spPr>
            <a:xfrm>
              <a:off x="3578651" y="777298"/>
              <a:ext cx="1745002" cy="6924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300" b="1" dirty="0">
                  <a:solidFill>
                    <a:schemeClr val="accent1">
                      <a:lumMod val="75000"/>
                    </a:schemeClr>
                  </a:solidFill>
                  <a:latin typeface="Arial Narrow" panose="020B0606020202030204" pitchFamily="34" charset="0"/>
                </a:rPr>
                <a:t>Не отправляй важную информацию о себе </a:t>
              </a:r>
            </a:p>
            <a:p>
              <a:pPr algn="ctr"/>
              <a:r>
                <a:rPr lang="ru-RU" sz="1300" b="1" dirty="0">
                  <a:solidFill>
                    <a:schemeClr val="accent1">
                      <a:lumMod val="75000"/>
                    </a:schemeClr>
                  </a:solidFill>
                  <a:latin typeface="Arial Narrow" panose="020B0606020202030204" pitchFamily="34" charset="0"/>
                </a:rPr>
                <a:t>в социальных </a:t>
              </a:r>
              <a:r>
                <a:rPr lang="ru-RU" sz="1300" b="1" dirty="0">
                  <a:solidFill>
                    <a:srgbClr val="002060"/>
                  </a:solidFill>
                  <a:latin typeface="Arial Narrow" panose="020B0606020202030204" pitchFamily="34" charset="0"/>
                </a:rPr>
                <a:t>сетях</a:t>
              </a:r>
            </a:p>
          </p:txBody>
        </p:sp>
        <p:pic>
          <p:nvPicPr>
            <p:cNvPr id="24" name="Рисунок 23">
              <a:extLst>
                <a:ext uri="{FF2B5EF4-FFF2-40B4-BE49-F238E27FC236}">
                  <a16:creationId xmlns:a16="http://schemas.microsoft.com/office/drawing/2014/main" xmlns="" id="{6028137E-F477-40BA-8CF5-877EBA97941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96959" y="1620618"/>
              <a:ext cx="1455134" cy="1455134"/>
            </a:xfrm>
            <a:prstGeom prst="rect">
              <a:avLst/>
            </a:prstGeom>
          </p:spPr>
        </p:pic>
        <p:sp>
          <p:nvSpPr>
            <p:cNvPr id="25" name="Прямоугольник 24">
              <a:extLst>
                <a:ext uri="{FF2B5EF4-FFF2-40B4-BE49-F238E27FC236}">
                  <a16:creationId xmlns:a16="http://schemas.microsoft.com/office/drawing/2014/main" xmlns="" id="{CAF1686E-0C2D-4D47-BD03-9DB5ECB51421}"/>
                </a:ext>
              </a:extLst>
            </p:cNvPr>
            <p:cNvSpPr/>
            <p:nvPr/>
          </p:nvSpPr>
          <p:spPr>
            <a:xfrm>
              <a:off x="46997" y="4948122"/>
              <a:ext cx="1911499" cy="10926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300" b="1" dirty="0">
                  <a:latin typeface="Arial Narrow" panose="020B0606020202030204" pitchFamily="34" charset="0"/>
                </a:rPr>
                <a:t>Хорошо, если </a:t>
              </a:r>
              <a:br>
                <a:rPr lang="ru-RU" sz="1300" b="1" dirty="0">
                  <a:latin typeface="Arial Narrow" panose="020B0606020202030204" pitchFamily="34" charset="0"/>
                </a:rPr>
              </a:br>
              <a:r>
                <a:rPr lang="ru-RU" sz="1300" b="1" dirty="0">
                  <a:latin typeface="Arial Narrow" panose="020B0606020202030204" pitchFamily="34" charset="0"/>
                </a:rPr>
                <a:t>у тебя есть вторая электронная почта </a:t>
              </a:r>
              <a:br>
                <a:rPr lang="ru-RU" sz="1300" b="1" dirty="0">
                  <a:latin typeface="Arial Narrow" panose="020B0606020202030204" pitchFamily="34" charset="0"/>
                </a:rPr>
              </a:br>
              <a:r>
                <a:rPr lang="ru-RU" sz="1300" b="1" dirty="0">
                  <a:latin typeface="Arial Narrow" panose="020B0606020202030204" pitchFamily="34" charset="0"/>
                </a:rPr>
                <a:t>для игр </a:t>
              </a:r>
              <a:br>
                <a:rPr lang="ru-RU" sz="1300" b="1" dirty="0">
                  <a:latin typeface="Arial Narrow" panose="020B0606020202030204" pitchFamily="34" charset="0"/>
                </a:rPr>
              </a:br>
              <a:r>
                <a:rPr lang="ru-RU" sz="1300" b="1" dirty="0">
                  <a:latin typeface="Arial Narrow" panose="020B0606020202030204" pitchFamily="34" charset="0"/>
                </a:rPr>
                <a:t>и развлечений</a:t>
              </a:r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xmlns="" id="{84979800-9046-4AC2-BC7F-E460271131F0}"/>
                </a:ext>
              </a:extLst>
            </p:cNvPr>
            <p:cNvSpPr/>
            <p:nvPr/>
          </p:nvSpPr>
          <p:spPr>
            <a:xfrm>
              <a:off x="3501239" y="4965647"/>
              <a:ext cx="1745002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500" b="1" dirty="0">
                  <a:latin typeface="Arial Narrow" panose="020B0606020202030204" pitchFamily="34" charset="0"/>
                </a:rPr>
                <a:t>Не скачивай приложения </a:t>
              </a:r>
              <a:br>
                <a:rPr lang="ru-RU" sz="1500" b="1" dirty="0">
                  <a:latin typeface="Arial Narrow" panose="020B0606020202030204" pitchFamily="34" charset="0"/>
                </a:rPr>
              </a:br>
              <a:r>
                <a:rPr lang="ru-RU" sz="1500" b="1" dirty="0">
                  <a:latin typeface="Arial Narrow" panose="020B0606020202030204" pitchFamily="34" charset="0"/>
                </a:rPr>
                <a:t>с непроверенных сайтов</a:t>
              </a:r>
            </a:p>
          </p:txBody>
        </p:sp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xmlns="" id="{CA16CCFA-F80A-4B0E-9695-CEDEBE144022}"/>
                </a:ext>
              </a:extLst>
            </p:cNvPr>
            <p:cNvSpPr/>
            <p:nvPr/>
          </p:nvSpPr>
          <p:spPr>
            <a:xfrm>
              <a:off x="5432856" y="4974051"/>
              <a:ext cx="1745002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500" b="1" dirty="0">
                  <a:latin typeface="Arial Narrow" panose="020B0606020202030204" pitchFamily="34" charset="0"/>
                </a:rPr>
                <a:t>Не </a:t>
              </a:r>
              <a:r>
                <a:rPr lang="ru-RU" sz="1500" b="1" dirty="0" smtClean="0">
                  <a:latin typeface="Arial Narrow" panose="020B0606020202030204" pitchFamily="34" charset="0"/>
                </a:rPr>
                <a:t>рассказывай о своих путешествиях</a:t>
              </a:r>
              <a:endParaRPr lang="ru-RU" sz="1500" b="1" dirty="0">
                <a:latin typeface="Arial Narrow" panose="020B0606020202030204" pitchFamily="34" charset="0"/>
              </a:endParaRPr>
            </a:p>
          </p:txBody>
        </p:sp>
        <p:sp>
          <p:nvSpPr>
            <p:cNvPr id="28" name="Прямоугольник 27">
              <a:extLst>
                <a:ext uri="{FF2B5EF4-FFF2-40B4-BE49-F238E27FC236}">
                  <a16:creationId xmlns:a16="http://schemas.microsoft.com/office/drawing/2014/main" xmlns="" id="{25209E61-00CE-4922-B6D5-2FC19926A9F3}"/>
                </a:ext>
              </a:extLst>
            </p:cNvPr>
            <p:cNvSpPr/>
            <p:nvPr/>
          </p:nvSpPr>
          <p:spPr>
            <a:xfrm>
              <a:off x="7230592" y="4974051"/>
              <a:ext cx="1745002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500" b="1" dirty="0">
                  <a:latin typeface="Arial Narrow" panose="020B0606020202030204" pitchFamily="34" charset="0"/>
                </a:rPr>
                <a:t>Не знакомься </a:t>
              </a:r>
              <a:br>
                <a:rPr lang="ru-RU" sz="1500" b="1" dirty="0">
                  <a:latin typeface="Arial Narrow" panose="020B0606020202030204" pitchFamily="34" charset="0"/>
                </a:rPr>
              </a:br>
              <a:r>
                <a:rPr lang="ru-RU" sz="1500" b="1" dirty="0">
                  <a:latin typeface="Arial Narrow" panose="020B0606020202030204" pitchFamily="34" charset="0"/>
                </a:rPr>
                <a:t>в интернете</a:t>
              </a:r>
            </a:p>
          </p:txBody>
        </p:sp>
      </p:grpSp>
      <p:pic>
        <p:nvPicPr>
          <p:cNvPr id="30" name="Рисунок 2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9390" y="987623"/>
            <a:ext cx="2330450" cy="587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4312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851" y="894144"/>
            <a:ext cx="8751925" cy="568107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6137" y="987425"/>
            <a:ext cx="2330450" cy="587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6857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Кроссворд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Персональные данные в сети интернет</a:t>
            </a:r>
            <a:endParaRPr lang="ru-RU" sz="3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9835" y="908579"/>
            <a:ext cx="2330450" cy="587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84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5758619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  <a:p>
                      <a:pPr algn="ctr" fontAlgn="b"/>
                      <a:endParaRPr lang="ru-RU" sz="1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1472856" y="5425044"/>
            <a:ext cx="9145014" cy="128704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>
                <a:hlinkClick r:id="rId2" tooltip="содержимое"/>
              </a:rPr>
              <a:t>1.</a:t>
            </a:r>
            <a:r>
              <a:rPr lang="ru-RU" dirty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dirty="0"/>
              <a:t> </a:t>
            </a:r>
            <a:r>
              <a:rPr lang="ru-RU" sz="2800" dirty="0"/>
              <a:t>подтверждённое одобрение субъекта на обработку его персональных данных.</a:t>
            </a:r>
            <a:endParaRPr lang="ru-RU" sz="28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77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317452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1472856" y="5425044"/>
            <a:ext cx="9145014" cy="128704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>
                <a:hlinkClick r:id="rId2" tooltip="содержимое"/>
              </a:rPr>
              <a:t>1.</a:t>
            </a:r>
            <a:r>
              <a:rPr lang="ru-RU" dirty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dirty="0"/>
              <a:t> </a:t>
            </a:r>
            <a:r>
              <a:rPr lang="ru-RU" sz="2800" dirty="0"/>
              <a:t>подтверждённое одобрение субъекта на обработку его персональных данных.</a:t>
            </a:r>
            <a:endParaRPr lang="ru-RU" sz="28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540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4053932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1472856" y="5425044"/>
            <a:ext cx="9145014" cy="128704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 smtClean="0">
                <a:hlinkClick r:id="rId2" tooltip="содержимое"/>
              </a:rPr>
              <a:t>2.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dirty="0"/>
              <a:t> </a:t>
            </a:r>
            <a:r>
              <a:rPr lang="ru-RU" sz="2000" dirty="0"/>
              <a:t> </a:t>
            </a:r>
            <a:r>
              <a:rPr lang="ru-RU" sz="2700" dirty="0" smtClean="0"/>
              <a:t>имя учётной </a:t>
            </a:r>
            <a:r>
              <a:rPr lang="ru-RU" sz="2700" dirty="0"/>
              <a:t>записи пользователя в компьютерной </a:t>
            </a:r>
            <a:r>
              <a:rPr lang="ru-RU" sz="2700" dirty="0" smtClean="0"/>
              <a:t>системе.</a:t>
            </a:r>
            <a:r>
              <a:rPr lang="ru-RU" sz="2700" dirty="0"/>
              <a:t> </a:t>
            </a:r>
            <a:endParaRPr lang="ru-RU" sz="27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89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6123465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8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  <a:p>
                      <a:pPr algn="ctr" fontAlgn="b"/>
                      <a:endParaRPr lang="ru-RU" sz="1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1472856" y="5425044"/>
            <a:ext cx="9145014" cy="128704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 smtClean="0">
                <a:hlinkClick r:id="rId2" tooltip="содержимое"/>
              </a:rPr>
              <a:t>2.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dirty="0"/>
              <a:t> </a:t>
            </a:r>
            <a:r>
              <a:rPr lang="ru-RU" sz="2000" dirty="0"/>
              <a:t> </a:t>
            </a:r>
            <a:r>
              <a:rPr lang="ru-RU" sz="2700" dirty="0" smtClean="0"/>
              <a:t>имя учётной </a:t>
            </a:r>
            <a:r>
              <a:rPr lang="ru-RU" sz="2700" dirty="0"/>
              <a:t>записи пользователя в компьютерной </a:t>
            </a:r>
            <a:r>
              <a:rPr lang="ru-RU" sz="2700" dirty="0" smtClean="0"/>
              <a:t>системе.</a:t>
            </a:r>
            <a:r>
              <a:rPr lang="ru-RU" sz="2700" dirty="0"/>
              <a:t> </a:t>
            </a:r>
            <a:endParaRPr lang="ru-RU" sz="27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66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9232153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8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  <a:p>
                      <a:pPr algn="ctr" fontAlgn="b"/>
                      <a:endParaRPr lang="ru-RU" sz="1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1472856" y="5425044"/>
            <a:ext cx="9145014" cy="128704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 smtClean="0">
                <a:hlinkClick r:id="rId2" tooltip="содержимое"/>
              </a:rPr>
              <a:t>3.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dirty="0"/>
              <a:t> </a:t>
            </a:r>
            <a:r>
              <a:rPr lang="ru-RU" sz="2000" dirty="0"/>
              <a:t> </a:t>
            </a:r>
            <a:r>
              <a:rPr lang="ru-RU" sz="2500" dirty="0"/>
              <a:t>Свойство информации, состоящее в том, что она не может быть </a:t>
            </a:r>
            <a:r>
              <a:rPr lang="ru-RU" sz="2500" dirty="0" smtClean="0"/>
              <a:t>доступна </a:t>
            </a:r>
            <a:r>
              <a:rPr lang="ru-RU" sz="2500" dirty="0"/>
              <a:t>для </a:t>
            </a:r>
            <a:r>
              <a:rPr lang="ru-RU" sz="2500" dirty="0" smtClean="0"/>
              <a:t>ознакомления сторонним пользователям.</a:t>
            </a:r>
            <a:r>
              <a:rPr lang="ru-RU" sz="2500" dirty="0"/>
              <a:t> </a:t>
            </a:r>
            <a:endParaRPr lang="ru-RU" sz="25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537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4510344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к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1472856" y="5425044"/>
            <a:ext cx="9145014" cy="128704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 smtClean="0">
                <a:hlinkClick r:id="rId2" tooltip="содержимое"/>
              </a:rPr>
              <a:t>3.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dirty="0"/>
              <a:t> </a:t>
            </a:r>
            <a:r>
              <a:rPr lang="ru-RU" sz="2000" dirty="0"/>
              <a:t> </a:t>
            </a:r>
            <a:r>
              <a:rPr lang="ru-RU" sz="2500" dirty="0"/>
              <a:t>Свойство информации, состоящее в том, что она не может быть </a:t>
            </a:r>
            <a:r>
              <a:rPr lang="ru-RU" sz="2500" dirty="0" smtClean="0"/>
              <a:t>доступна </a:t>
            </a:r>
            <a:r>
              <a:rPr lang="ru-RU" sz="2500" dirty="0"/>
              <a:t>для </a:t>
            </a:r>
            <a:r>
              <a:rPr lang="ru-RU" sz="2500" dirty="0" smtClean="0"/>
              <a:t>ознакомления сторонним пользователям.</a:t>
            </a:r>
            <a:r>
              <a:rPr lang="ru-RU" sz="2500" dirty="0"/>
              <a:t> </a:t>
            </a:r>
            <a:endParaRPr lang="ru-RU" sz="25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14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4776528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8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  <a:p>
                      <a:pPr algn="ctr" fontAlgn="b"/>
                      <a:endParaRPr lang="ru-RU" sz="1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114074" y="5356677"/>
            <a:ext cx="10644970" cy="143295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 smtClean="0">
                <a:hlinkClick r:id="rId2" tooltip="содержимое"/>
              </a:rPr>
              <a:t>4.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dirty="0"/>
              <a:t> </a:t>
            </a:r>
            <a:r>
              <a:rPr lang="ru-RU" sz="2500" dirty="0"/>
              <a:t> </a:t>
            </a:r>
            <a:r>
              <a:rPr lang="ru-RU" sz="2400" dirty="0"/>
              <a:t>Рекламный механизм, позволяющий выделить из всей имеющейся аудитории только ту часть, которая удовлетворяет заданным критериям (целевую </a:t>
            </a:r>
            <a:r>
              <a:rPr lang="ru-RU" sz="2400" dirty="0" smtClean="0"/>
              <a:t>аудиторию).</a:t>
            </a:r>
            <a:endParaRPr lang="ru-RU" sz="24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779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5723883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8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  <a:p>
                      <a:pPr algn="ctr" fontAlgn="b"/>
                      <a:endParaRPr lang="ru-RU" sz="1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9" name="Заголовок 1"/>
          <p:cNvSpPr txBox="1">
            <a:spLocks/>
          </p:cNvSpPr>
          <p:nvPr/>
        </p:nvSpPr>
        <p:spPr>
          <a:xfrm>
            <a:off x="114074" y="5356677"/>
            <a:ext cx="10644970" cy="143295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 smtClean="0">
                <a:hlinkClick r:id="rId2" tooltip="содержимое"/>
              </a:rPr>
              <a:t>4.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dirty="0"/>
              <a:t> </a:t>
            </a:r>
            <a:r>
              <a:rPr lang="ru-RU" sz="2500" dirty="0"/>
              <a:t> </a:t>
            </a:r>
            <a:r>
              <a:rPr lang="ru-RU" sz="2400" dirty="0"/>
              <a:t>Рекламный механизм, позволяющий выделить из всей имеющейся аудитории только ту часть, которая удовлетворяет заданным критериям (целевую </a:t>
            </a:r>
            <a:r>
              <a:rPr lang="ru-RU" sz="2400" dirty="0" smtClean="0"/>
              <a:t>аудиторию).</a:t>
            </a:r>
            <a:endParaRPr lang="ru-RU" sz="24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63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5080162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8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  <a:p>
                      <a:pPr algn="ctr" fontAlgn="b"/>
                      <a:endParaRPr lang="ru-RU" sz="1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370449" y="5425044"/>
            <a:ext cx="10320340" cy="128704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 smtClean="0">
                <a:hlinkClick r:id="rId2" tooltip="содержимое"/>
              </a:rPr>
              <a:t>5.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dirty="0"/>
              <a:t> </a:t>
            </a:r>
            <a:r>
              <a:rPr lang="ru-RU" sz="3000" dirty="0" smtClean="0"/>
              <a:t>система распознавания </a:t>
            </a:r>
            <a:r>
              <a:rPr lang="ru-RU" sz="3000" dirty="0"/>
              <a:t>людей на основе измерения </a:t>
            </a:r>
            <a:r>
              <a:rPr lang="ru-RU" sz="3000" dirty="0" smtClean="0"/>
              <a:t>анатомических, физиологических и </a:t>
            </a:r>
            <a:r>
              <a:rPr lang="ru-RU" sz="3000" dirty="0"/>
              <a:t>биологических </a:t>
            </a:r>
            <a:r>
              <a:rPr lang="ru-RU" sz="3000" dirty="0" smtClean="0"/>
              <a:t>характеристик.</a:t>
            </a:r>
            <a:endParaRPr lang="ru-RU" sz="30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34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0006136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8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  <a:p>
                      <a:pPr algn="ctr" fontAlgn="b"/>
                      <a:endParaRPr lang="ru-RU" sz="1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я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370449" y="5425044"/>
            <a:ext cx="10320340" cy="128704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 smtClean="0">
                <a:hlinkClick r:id="rId2" tooltip="содержимое"/>
              </a:rPr>
              <a:t>5.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dirty="0"/>
              <a:t> </a:t>
            </a:r>
            <a:r>
              <a:rPr lang="ru-RU" sz="3000" dirty="0" smtClean="0"/>
              <a:t>система распознавания </a:t>
            </a:r>
            <a:r>
              <a:rPr lang="ru-RU" sz="3000" dirty="0"/>
              <a:t>людей на основе измерения </a:t>
            </a:r>
            <a:r>
              <a:rPr lang="ru-RU" sz="3000" dirty="0" smtClean="0"/>
              <a:t>анатомических, физиологических и </a:t>
            </a:r>
            <a:r>
              <a:rPr lang="ru-RU" sz="3000" dirty="0"/>
              <a:t>биологических </a:t>
            </a:r>
            <a:r>
              <a:rPr lang="ru-RU" sz="3000" dirty="0" smtClean="0"/>
              <a:t>характеристик.</a:t>
            </a:r>
            <a:endParaRPr lang="ru-RU" sz="30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47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6030812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  <a:p>
                      <a:pPr algn="ctr" fontAlgn="b"/>
                      <a:endParaRPr lang="ru-RU" sz="1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я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209416" y="5498910"/>
            <a:ext cx="10378823" cy="11313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000" u="sng" dirty="0" smtClean="0">
                <a:hlinkClick r:id="rId2" tooltip="содержимое"/>
              </a:rPr>
              <a:t>6.</a:t>
            </a:r>
            <a:r>
              <a:rPr lang="ru-RU" sz="3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sz="3000" dirty="0"/>
              <a:t> распространенный способ воровства персональных данных клиента через </a:t>
            </a:r>
            <a:r>
              <a:rPr lang="ru-RU" sz="3000" dirty="0" smtClean="0"/>
              <a:t>Интернет.</a:t>
            </a:r>
            <a:endParaRPr lang="ru-RU" sz="30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51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648159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ш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8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  <a:p>
                      <a:pPr algn="ctr" fontAlgn="b"/>
                      <a:endParaRPr lang="ru-RU" sz="1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я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209416" y="5498910"/>
            <a:ext cx="10378823" cy="11313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000" u="sng" dirty="0" smtClean="0">
                <a:hlinkClick r:id="rId2" tooltip="содержимое"/>
              </a:rPr>
              <a:t>6.</a:t>
            </a:r>
            <a:r>
              <a:rPr lang="ru-RU" sz="3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sz="3000" dirty="0"/>
              <a:t> распространенный способ воровства персональных данных клиента через </a:t>
            </a:r>
            <a:r>
              <a:rPr lang="ru-RU" sz="3000" dirty="0" smtClean="0"/>
              <a:t>Интернет.</a:t>
            </a:r>
            <a:endParaRPr lang="ru-RU" sz="30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461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366858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ш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8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  <a:p>
                      <a:pPr algn="ctr" fontAlgn="b"/>
                      <a:endParaRPr lang="ru-RU" sz="1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я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1487319" y="5434770"/>
            <a:ext cx="8646238" cy="11313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>
                <a:hlinkClick r:id="rId2" tooltip="содержимое"/>
              </a:rPr>
              <a:t>7</a:t>
            </a:r>
            <a:r>
              <a:rPr lang="ru-RU" u="sng" dirty="0" smtClean="0">
                <a:hlinkClick r:id="rId2" tooltip="содержимое"/>
              </a:rPr>
              <a:t>.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dirty="0"/>
              <a:t> набор правил, относящихся к </a:t>
            </a:r>
            <a:r>
              <a:rPr lang="ru-RU" dirty="0" smtClean="0"/>
              <a:t>конкретной</a:t>
            </a:r>
            <a:r>
              <a:rPr lang="ru-RU" dirty="0"/>
              <a:t> цели</a:t>
            </a:r>
            <a:r>
              <a:rPr lang="ru-RU" dirty="0" smtClean="0"/>
              <a:t>.</a:t>
            </a:r>
            <a:endParaRPr lang="ru-RU" sz="27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222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0244786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ш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  <a:p>
                      <a:pPr algn="ctr" fontAlgn="b"/>
                      <a:r>
                        <a:rPr lang="ru-RU" sz="1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я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1487319" y="5434770"/>
            <a:ext cx="8646238" cy="11313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>
                <a:hlinkClick r:id="rId2" tooltip="содержимое"/>
              </a:rPr>
              <a:t>7</a:t>
            </a:r>
            <a:r>
              <a:rPr lang="ru-RU" u="sng" dirty="0" smtClean="0">
                <a:hlinkClick r:id="rId2" tooltip="содержимое"/>
              </a:rPr>
              <a:t>.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dirty="0"/>
              <a:t> набор правил, относящихся к </a:t>
            </a:r>
            <a:r>
              <a:rPr lang="ru-RU" dirty="0" smtClean="0"/>
              <a:t>конкретной</a:t>
            </a:r>
            <a:r>
              <a:rPr lang="ru-RU" dirty="0"/>
              <a:t> цели</a:t>
            </a:r>
            <a:r>
              <a:rPr lang="ru-RU" dirty="0" smtClean="0"/>
              <a:t>.</a:t>
            </a:r>
            <a:endParaRPr lang="ru-RU" sz="27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85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2253473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ш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  <a:p>
                      <a:pPr algn="ctr" fontAlgn="b"/>
                      <a:endParaRPr lang="ru-RU" sz="1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я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1487318" y="5434770"/>
            <a:ext cx="8791575" cy="10478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 smtClean="0">
                <a:hlinkClick r:id="rId2" tooltip="содержимое"/>
              </a:rPr>
              <a:t>8.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dirty="0"/>
              <a:t> </a:t>
            </a:r>
            <a:r>
              <a:rPr lang="ru-RU" dirty="0" smtClean="0"/>
              <a:t>Псевдоним, используемый в сети Интернет.</a:t>
            </a:r>
            <a:endParaRPr lang="ru-RU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10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8271390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ш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й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55</a:t>
                      </a:r>
                      <a:r>
                        <a:rPr lang="ru-RU" sz="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  <a:p>
                      <a:pPr algn="ctr" fontAlgn="b"/>
                      <a:endParaRPr lang="ru-RU" sz="1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1700" b="1" i="0" u="none" strike="noStrike" cap="all" baseline="0" dirty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я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1487318" y="5434770"/>
            <a:ext cx="8791575" cy="10478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 smtClean="0">
                <a:hlinkClick r:id="rId2" tooltip="содержимое"/>
              </a:rPr>
              <a:t>8.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dirty="0"/>
              <a:t> </a:t>
            </a:r>
            <a:r>
              <a:rPr lang="ru-RU" dirty="0" smtClean="0"/>
              <a:t>Псевдоним, используемый в сети Интернет.</a:t>
            </a:r>
            <a:endParaRPr lang="ru-RU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085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9173951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ш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й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  <a:p>
                      <a:pPr algn="ctr" fontAlgn="b"/>
                      <a:r>
                        <a:rPr lang="ru-RU" sz="1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я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1487318" y="5434770"/>
            <a:ext cx="8791575" cy="10478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 smtClean="0">
                <a:hlinkClick r:id="rId2" tooltip="содержимое"/>
              </a:rPr>
              <a:t>9.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dirty="0"/>
              <a:t> </a:t>
            </a:r>
            <a:r>
              <a:rPr lang="ru-RU" sz="2700" dirty="0"/>
              <a:t>маленький девайс, который предназначен для того, чтобы помогать человеку в его </a:t>
            </a:r>
            <a:r>
              <a:rPr lang="ru-RU" sz="2700" dirty="0" smtClean="0"/>
              <a:t>деятельности.</a:t>
            </a:r>
            <a:endParaRPr lang="ru-RU" sz="27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666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4910065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ж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ш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й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55</a:t>
                      </a:r>
                      <a:r>
                        <a:rPr lang="ru-RU" sz="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  <a:p>
                      <a:pPr algn="ctr" fontAlgn="b"/>
                      <a:endParaRPr lang="ru-RU" sz="1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я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1487318" y="5434770"/>
            <a:ext cx="8791575" cy="10478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 smtClean="0">
                <a:hlinkClick r:id="rId2" tooltip="содержимое"/>
              </a:rPr>
              <a:t>9.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dirty="0"/>
              <a:t> </a:t>
            </a:r>
            <a:r>
              <a:rPr lang="ru-RU" sz="2700" dirty="0"/>
              <a:t>маленький девайс, который предназначен для того, чтобы помогать человеку в его </a:t>
            </a:r>
            <a:r>
              <a:rPr lang="ru-RU" sz="2700" dirty="0" smtClean="0"/>
              <a:t>деятельности.</a:t>
            </a:r>
            <a:endParaRPr lang="ru-RU" sz="27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81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1044572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ж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ш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й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55</a:t>
                      </a:r>
                      <a:r>
                        <a:rPr lang="ru-RU" sz="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  <a:p>
                      <a:pPr algn="ctr" fontAlgn="b"/>
                      <a:endParaRPr lang="ru-RU" sz="1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я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1487318" y="5434770"/>
            <a:ext cx="8791575" cy="10478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 smtClean="0">
                <a:hlinkClick r:id="rId2" tooltip="содержимое"/>
              </a:rPr>
              <a:t>10.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dirty="0"/>
              <a:t> </a:t>
            </a:r>
            <a:r>
              <a:rPr lang="ru-RU" sz="3400" dirty="0" smtClean="0"/>
              <a:t>травля, оскорбление или угрозы в </a:t>
            </a:r>
            <a:r>
              <a:rPr lang="ru-RU" sz="3400" dirty="0"/>
              <a:t>цифровом пространстве.</a:t>
            </a:r>
            <a:endParaRPr lang="ru-RU" sz="34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724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3565169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ж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ш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у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й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55</a:t>
                      </a:r>
                      <a:r>
                        <a:rPr lang="ru-RU" sz="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  <a:p>
                      <a:pPr algn="ctr" fontAlgn="b"/>
                      <a:endParaRPr lang="ru-RU" sz="1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я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1487318" y="5434770"/>
            <a:ext cx="8791575" cy="10478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 smtClean="0">
                <a:hlinkClick r:id="rId2" tooltip="содержимое"/>
              </a:rPr>
              <a:t>10.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dirty="0"/>
              <a:t> </a:t>
            </a:r>
            <a:r>
              <a:rPr lang="ru-RU" sz="3400" dirty="0" smtClean="0"/>
              <a:t>травля, оскорбление или угрозы в </a:t>
            </a:r>
            <a:r>
              <a:rPr lang="ru-RU" sz="3400" dirty="0"/>
              <a:t>цифровом пространстве.</a:t>
            </a:r>
            <a:endParaRPr lang="ru-RU" sz="34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62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062628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ж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ш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у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й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55</a:t>
                      </a:r>
                      <a:r>
                        <a:rPr lang="ru-RU" sz="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  <a:p>
                      <a:pPr algn="ctr" fontAlgn="b"/>
                      <a:endParaRPr lang="ru-RU" sz="1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я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1224272" y="5312310"/>
            <a:ext cx="8791575" cy="143295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 smtClean="0">
                <a:hlinkClick r:id="rId2" tooltip="содержимое"/>
              </a:rPr>
              <a:t>11.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dirty="0"/>
              <a:t> </a:t>
            </a:r>
            <a:r>
              <a:rPr lang="ru-RU" dirty="0" smtClean="0"/>
              <a:t>информация пригодная для передачи, связи или обработки в формализованном виде. </a:t>
            </a:r>
            <a:endParaRPr lang="ru-RU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76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3304524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ж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ш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у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ы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й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2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я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1224272" y="5312310"/>
            <a:ext cx="8791575" cy="143295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 smtClean="0">
                <a:hlinkClick r:id="rId2" tooltip="содержимое"/>
              </a:rPr>
              <a:t>11.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dirty="0"/>
              <a:t> </a:t>
            </a:r>
            <a:r>
              <a:rPr lang="ru-RU" dirty="0" smtClean="0"/>
              <a:t>информация пригодная для передачи, связи или обработки в формализованном виде. </a:t>
            </a:r>
            <a:endParaRPr lang="ru-RU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704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685050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ж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ш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у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ы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й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2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я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1123406" y="5425044"/>
            <a:ext cx="9509760" cy="10478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 smtClean="0">
                <a:hlinkClick r:id="rId2" tooltip="содержимое"/>
              </a:rPr>
              <a:t>12.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 Информационное содержимое наполнение сайта или издания.</a:t>
            </a:r>
            <a:endParaRPr lang="ru-RU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692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7823614"/>
              </p:ext>
            </p:extLst>
          </p:nvPr>
        </p:nvGraphicFramePr>
        <p:xfrm>
          <a:off x="2042806" y="311272"/>
          <a:ext cx="8433889" cy="5359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12">
                  <a:extLst>
                    <a:ext uri="{9D8B030D-6E8A-4147-A177-3AD203B41FA5}">
                      <a16:colId xmlns:a16="http://schemas.microsoft.com/office/drawing/2014/main" xmlns="" val="1990989289"/>
                    </a:ext>
                  </a:extLst>
                </a:gridCol>
                <a:gridCol w="351413">
                  <a:extLst>
                    <a:ext uri="{9D8B030D-6E8A-4147-A177-3AD203B41FA5}">
                      <a16:colId xmlns:a16="http://schemas.microsoft.com/office/drawing/2014/main" xmlns="" val="403969626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421634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90161142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62270100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43255559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75554883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07347854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40306298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40739912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13186583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9643213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225047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19061617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83477445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655745305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470499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6424101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28788229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353065333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1736233361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11745116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641579222"/>
                    </a:ext>
                  </a:extLst>
                </a:gridCol>
                <a:gridCol w="351412">
                  <a:extLst>
                    <a:ext uri="{9D8B030D-6E8A-4147-A177-3AD203B41FA5}">
                      <a16:colId xmlns:a16="http://schemas.microsoft.com/office/drawing/2014/main" xmlns="" val="290971905"/>
                    </a:ext>
                  </a:extLst>
                </a:gridCol>
              </a:tblGrid>
              <a:tr h="334997">
                <a:tc rowSpan="7" gridSpan="3">
                  <a:txBody>
                    <a:bodyPr/>
                    <a:lstStyle/>
                    <a:p>
                      <a:pPr algn="l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rowSpan="7" h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958074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2883770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45144002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dirty="0"/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1807598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ж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i="0" cap="all" baseline="0" dirty="0" smtClean="0"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700" b="1" i="0" cap="all" baseline="0" dirty="0"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933656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82940584"/>
                  </a:ext>
                </a:extLst>
              </a:tr>
              <a:tr h="334997">
                <a:tc gridSpan="3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11" marR="6811" marT="6811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ш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6858455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у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9594258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083802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ы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93731804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30874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92D05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92D05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69636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80689499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й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794537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2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17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700" b="1" i="0" u="none" strike="noStrike" cap="all" baseline="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я</a:t>
                      </a:r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1940051"/>
                  </a:ext>
                </a:extLst>
              </a:tr>
              <a:tr h="334997"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700" b="1" i="0" u="none" strike="noStrike" cap="all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" marR="6811" marT="681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3341974"/>
                  </a:ext>
                </a:extLst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1123406" y="5425044"/>
            <a:ext cx="9509760" cy="10478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u="sng" dirty="0" smtClean="0">
                <a:hlinkClick r:id="rId3" tooltip="содержимое"/>
              </a:rPr>
              <a:t>12.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 Информационное содержимое наполнение сайта или издания.</a:t>
            </a:r>
            <a:endParaRPr lang="ru-RU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696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9283" y="1784281"/>
            <a:ext cx="8534400" cy="2915416"/>
          </a:xfrm>
        </p:spPr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2050" y="987425"/>
            <a:ext cx="2330450" cy="587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1665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3758</TotalTime>
  <Words>1855</Words>
  <Application>Microsoft Office PowerPoint</Application>
  <PresentationFormat>Произвольный</PresentationFormat>
  <Paragraphs>1564</Paragraphs>
  <Slides>34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Сектор</vt:lpstr>
      <vt:lpstr>Что такое персональные данные?</vt:lpstr>
      <vt:lpstr>Презентация PowerPoint</vt:lpstr>
      <vt:lpstr>Презентация PowerPoint</vt:lpstr>
      <vt:lpstr>ГДЕ ИСПОЛЬЗУЮТСЯ ТВОИ ПЕРСОНАЛЬНЫЕ ДАННЫЕ:</vt:lpstr>
      <vt:lpstr>Презентация PowerPoint</vt:lpstr>
      <vt:lpstr>Презентация PowerPoint</vt:lpstr>
      <vt:lpstr>ЗАЩИТА ПЕРСОНАЛЬНЫХ ДАННЫХ</vt:lpstr>
      <vt:lpstr>Презентация PowerPoint</vt:lpstr>
      <vt:lpstr>Кроссворд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кроссворд</dc:title>
  <dc:creator>КожеРаевы</dc:creator>
  <cp:lastModifiedBy>User</cp:lastModifiedBy>
  <cp:revision>54</cp:revision>
  <dcterms:created xsi:type="dcterms:W3CDTF">2021-03-08T15:27:56Z</dcterms:created>
  <dcterms:modified xsi:type="dcterms:W3CDTF">2021-12-13T10:02:16Z</dcterms:modified>
</cp:coreProperties>
</file>